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6" r:id="rId5"/>
    <p:sldId id="264" r:id="rId6"/>
    <p:sldId id="257" r:id="rId7"/>
    <p:sldId id="258" r:id="rId8"/>
    <p:sldId id="259" r:id="rId9"/>
    <p:sldId id="260" r:id="rId10"/>
    <p:sldId id="272" r:id="rId11"/>
    <p:sldId id="275" r:id="rId12"/>
    <p:sldId id="269" r:id="rId13"/>
    <p:sldId id="268" r:id="rId14"/>
    <p:sldId id="270" r:id="rId15"/>
    <p:sldId id="271" r:id="rId16"/>
    <p:sldId id="266" r:id="rId17"/>
    <p:sldId id="26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03F95B-9047-473E-E0A4-9204C8E254CE}" name="Kafenzakis, Morgan (PHAC/ASPC)" initials="MK" userId="S::morgan.kafenzakis@phac-aspc.gc.ca::ab8ed57d-bf91-4c04-ac34-4c3a79ad3e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CE7F5F-12A2-4796-AFC4-837BCFBDEDD6}" v="55" dt="2026-01-06T20:04:43.9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265" autoAdjust="0"/>
  </p:normalViewPr>
  <p:slideViewPr>
    <p:cSldViewPr snapToGrid="0" showGuides="1">
      <p:cViewPr varScale="1">
        <p:scale>
          <a:sx n="74" d="100"/>
          <a:sy n="74" d="100"/>
        </p:scale>
        <p:origin x="376"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850091-3E36-D60A-5B05-4BD98828BEF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8AEE69C7-D4DC-73D2-68D8-27F83CB78F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A15498-92C0-423B-A9EA-A0651A800795}" type="datetimeFigureOut">
              <a:rPr lang="en-CA" smtClean="0"/>
              <a:t>2026-01-06</a:t>
            </a:fld>
            <a:endParaRPr lang="en-CA"/>
          </a:p>
        </p:txBody>
      </p:sp>
      <p:sp>
        <p:nvSpPr>
          <p:cNvPr id="4" name="Footer Placeholder 3">
            <a:extLst>
              <a:ext uri="{FF2B5EF4-FFF2-40B4-BE49-F238E27FC236}">
                <a16:creationId xmlns:a16="http://schemas.microsoft.com/office/drawing/2014/main" id="{7A1F9ACE-B143-4E51-2A31-C82C8D8314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693113EC-2080-F4D6-3EFE-6CA4AD51CE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F6D0B9-96A1-42B3-82A7-D2EA28F6A9D0}" type="slidenum">
              <a:rPr lang="en-CA" smtClean="0"/>
              <a:t>‹#›</a:t>
            </a:fld>
            <a:endParaRPr lang="en-CA"/>
          </a:p>
        </p:txBody>
      </p:sp>
    </p:spTree>
    <p:extLst>
      <p:ext uri="{BB962C8B-B14F-4D97-AF65-F5344CB8AC3E}">
        <p14:creationId xmlns:p14="http://schemas.microsoft.com/office/powerpoint/2010/main" val="4015428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977F9-EAB2-441B-A0D0-6F3A69E1761C}" type="datetimeFigureOut">
              <a:rPr lang="en-US" smtClean="0"/>
              <a:t>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23B15-2CEE-4153-B5C4-C203C36C51E1}" type="slidenum">
              <a:rPr lang="en-US" smtClean="0"/>
              <a:t>‹#›</a:t>
            </a:fld>
            <a:endParaRPr lang="en-US"/>
          </a:p>
        </p:txBody>
      </p:sp>
    </p:spTree>
    <p:extLst>
      <p:ext uri="{BB962C8B-B14F-4D97-AF65-F5344CB8AC3E}">
        <p14:creationId xmlns:p14="http://schemas.microsoft.com/office/powerpoint/2010/main" val="96480344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260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4C555-C0D2-BF71-900B-DE82E754F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4AD6DE-6481-5DEE-7D89-801C9EDEF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B8FDF9-CDED-4011-FBC7-FC4D0BB9E0B8}"/>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BA4F1BEC-51EA-61D3-B966-2EDC417AB7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C9DC6-A6A1-2C3A-82E9-1EA7FE664EC8}"/>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424081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859FD-3E05-349A-B05F-358760ED16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2997B9-8658-8124-0549-7F976BBE19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A1782C-E70C-D840-E232-241A5B93DCEA}"/>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9981D7E4-9FE0-91E1-8964-BCCD9C94EB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BD31A2-56BD-4EC3-FF76-D069EFE41145}"/>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150112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A0E1B-FEE0-D81E-AC6A-6CA40298E3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24B92F-FABA-FA05-DF28-B97FAD248D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B61793-01D1-54AD-2FEB-91F8160BD309}"/>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D6BDDDE0-799A-CADA-1755-E3525E85F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F298E-CCC8-60A4-B6D6-307B294E4B79}"/>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3071372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E6D9-A20D-1BCE-B4A3-8D445ADD22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D84721-75CC-01A9-5A69-C9C72A247C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DE2038-D852-5470-5C16-A076F88DBF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0D3813-AAB8-E675-43E9-3139540A8F5D}"/>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6" name="Footer Placeholder 5">
            <a:extLst>
              <a:ext uri="{FF2B5EF4-FFF2-40B4-BE49-F238E27FC236}">
                <a16:creationId xmlns:a16="http://schemas.microsoft.com/office/drawing/2014/main" id="{BDA98161-6783-C469-E8C7-E75F18F43F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62B31-30F5-E013-1A8C-65163C39D44B}"/>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3713223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74C1-D7B2-B901-928E-B3D413BD33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9801FE-E32A-7706-560D-2078F94F7A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0C87A9-1BB4-96C2-FD0C-AEFC1BE0B0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6A5B0-3E18-9AAB-0708-A45D45F4E0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02F283-7D44-52B9-671A-7617EC619B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B2CFF0-1EF7-DA6D-7AA3-E722F0D44063}"/>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8" name="Footer Placeholder 7">
            <a:extLst>
              <a:ext uri="{FF2B5EF4-FFF2-40B4-BE49-F238E27FC236}">
                <a16:creationId xmlns:a16="http://schemas.microsoft.com/office/drawing/2014/main" id="{F3646B40-2FF7-901A-C953-930FBB1E95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B75940-814A-4F12-E746-E5C1B26004C4}"/>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2823034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759D-2645-5C1D-6F21-C3E9D88C6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2001F6-8067-EC18-F184-1781F7085242}"/>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4" name="Footer Placeholder 3">
            <a:extLst>
              <a:ext uri="{FF2B5EF4-FFF2-40B4-BE49-F238E27FC236}">
                <a16:creationId xmlns:a16="http://schemas.microsoft.com/office/drawing/2014/main" id="{A155E7F7-51F3-D4C1-5E9D-922D6B0374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3C3D3A-01D6-294F-CAF7-0E454F2E4AB5}"/>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19949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817E4F-CEEB-C612-5DDE-50B35F5B9F7E}"/>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3" name="Footer Placeholder 2">
            <a:extLst>
              <a:ext uri="{FF2B5EF4-FFF2-40B4-BE49-F238E27FC236}">
                <a16:creationId xmlns:a16="http://schemas.microsoft.com/office/drawing/2014/main" id="{C33BEE30-46B5-5DA8-2339-0DED49A90C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2C7F15-3A46-40CB-6445-8434D8390D7B}"/>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229103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6573-6485-7422-9233-1A48753F64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5C018D-FFDA-E017-7006-7B9C7EFE2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FD10A2-A365-33F4-36D1-4249EAE86C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74AE81-34E1-0F02-51DF-1290FDF4C5BF}"/>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6" name="Footer Placeholder 5">
            <a:extLst>
              <a:ext uri="{FF2B5EF4-FFF2-40B4-BE49-F238E27FC236}">
                <a16:creationId xmlns:a16="http://schemas.microsoft.com/office/drawing/2014/main" id="{4E1F128A-F057-47B0-4809-74C4A15945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97627F-38A0-98FB-3F17-C26C29B40C85}"/>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405277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489A-DB2F-0232-684A-834364F895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31D37F-80D2-E6CF-88B4-E430FC2640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F08327-7D40-533B-F6D4-4A61F74BCA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EA3169-7399-E4BE-A529-63C14DFF44C9}"/>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6" name="Footer Placeholder 5">
            <a:extLst>
              <a:ext uri="{FF2B5EF4-FFF2-40B4-BE49-F238E27FC236}">
                <a16:creationId xmlns:a16="http://schemas.microsoft.com/office/drawing/2014/main" id="{EEDCDF6B-686A-9C46-5E1B-121465EFB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C1656F-E69F-616B-D7A5-10A0B4062563}"/>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317121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A7037-D139-E2F8-9387-61F052A251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631FCF-6CC4-1654-C9B5-4F721E1A66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C1959-6558-B5B9-1AF1-1C158F70C445}"/>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502A55A1-E078-83F7-5324-5B87276C7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3C4C17-7A39-6122-5522-222CBA0A2A27}"/>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1965064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8E4E50-591C-AAD3-42E0-FEE14C4E45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36B589-959B-9883-63C6-F340F9A568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0A04E-28C7-E134-E42F-21B58B288C0B}"/>
              </a:ext>
            </a:extLst>
          </p:cNvPr>
          <p:cNvSpPr>
            <a:spLocks noGrp="1"/>
          </p:cNvSpPr>
          <p:nvPr>
            <p:ph type="dt" sz="half" idx="10"/>
          </p:nvPr>
        </p:nvSpPr>
        <p:spPr/>
        <p:txBody>
          <a:body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A89C79CB-2E9F-D5B7-AF28-ABD2EB839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20FD2-EC5B-D71A-5577-BB37B5C7321D}"/>
              </a:ext>
            </a:extLst>
          </p:cNvPr>
          <p:cNvSpPr>
            <a:spLocks noGrp="1"/>
          </p:cNvSpPr>
          <p:nvPr>
            <p:ph type="sldNum" sz="quarter" idx="12"/>
          </p:nvPr>
        </p:nvSpPr>
        <p:spPr/>
        <p:txBody>
          <a:bodyPr/>
          <a:lstStyle/>
          <a:p>
            <a:fld id="{C288655B-93A9-4613-8005-CCAC6C5FDE46}" type="slidenum">
              <a:rPr lang="en-US" smtClean="0"/>
              <a:t>‹#›</a:t>
            </a:fld>
            <a:endParaRPr lang="en-US"/>
          </a:p>
        </p:txBody>
      </p:sp>
    </p:spTree>
    <p:extLst>
      <p:ext uri="{BB962C8B-B14F-4D97-AF65-F5344CB8AC3E}">
        <p14:creationId xmlns:p14="http://schemas.microsoft.com/office/powerpoint/2010/main" val="1722196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20E4B6-6C1E-42C4-F5C2-14336BC99A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B29494-4E9A-8840-B0CB-0B572B819A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689E7C-DC3B-54A7-FF29-1B282DF06D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B6FF0-B81C-401E-8C4E-ED76D20F85E8}" type="datetimeFigureOut">
              <a:rPr lang="en-US" smtClean="0"/>
              <a:t>1/6/2026</a:t>
            </a:fld>
            <a:endParaRPr lang="en-US"/>
          </a:p>
        </p:txBody>
      </p:sp>
      <p:sp>
        <p:nvSpPr>
          <p:cNvPr id="5" name="Footer Placeholder 4">
            <a:extLst>
              <a:ext uri="{FF2B5EF4-FFF2-40B4-BE49-F238E27FC236}">
                <a16:creationId xmlns:a16="http://schemas.microsoft.com/office/drawing/2014/main" id="{F9D38281-7998-030E-D967-20719574DE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0C8B5F-9ABF-F8B5-3D9D-1D0FC25CBE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88655B-93A9-4613-8005-CCAC6C5FDE46}" type="slidenum">
              <a:rPr lang="en-US" smtClean="0"/>
              <a:t>‹#›</a:t>
            </a:fld>
            <a:endParaRPr lang="en-US"/>
          </a:p>
        </p:txBody>
      </p:sp>
      <p:sp>
        <p:nvSpPr>
          <p:cNvPr id="8" name="TextBox 7">
            <a:extLst>
              <a:ext uri="{FF2B5EF4-FFF2-40B4-BE49-F238E27FC236}">
                <a16:creationId xmlns:a16="http://schemas.microsoft.com/office/drawing/2014/main" id="{CCF876F7-7478-810E-EF7D-D92227FD6F6B}"/>
              </a:ext>
            </a:extLst>
          </p:cNvPr>
          <p:cNvSpPr txBox="1"/>
          <p:nvPr userDrawn="1">
            <p:extLst>
              <p:ext uri="{1162E1C5-73C7-4A58-AE30-91384D911F3F}">
                <p184:classification xmlns:p184="http://schemas.microsoft.com/office/powerpoint/2018/4/main" val="hdr"/>
              </p:ext>
            </p:extLst>
          </p:nvPr>
        </p:nvSpPr>
        <p:spPr>
          <a:xfrm>
            <a:off x="10477500" y="63500"/>
            <a:ext cx="1685925" cy="182880"/>
          </a:xfrm>
          <a:prstGeom prst="rect">
            <a:avLst/>
          </a:prstGeom>
        </p:spPr>
        <p:txBody>
          <a:bodyPr horzOverflow="overflow" lIns="0" tIns="0" rIns="0" bIns="0">
            <a:spAutoFit/>
          </a:bodyPr>
          <a:lstStyle/>
          <a:p>
            <a:pPr algn="l"/>
            <a:r>
              <a:rPr lang="en-CA"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Unclassified / Non classifié</a:t>
            </a:r>
          </a:p>
        </p:txBody>
      </p:sp>
    </p:spTree>
    <p:extLst>
      <p:ext uri="{BB962C8B-B14F-4D97-AF65-F5344CB8AC3E}">
        <p14:creationId xmlns:p14="http://schemas.microsoft.com/office/powerpoint/2010/main" val="2908006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obmha.co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laurakvb@gmail.co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mailto:bmha.tournament1@gmail.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lunapizza.com/" TargetMode="External"/><Relationship Id="rId7" Type="http://schemas.openxmlformats.org/officeDocument/2006/relationships/hyperlink" Target="http://www.keystormpub.ca/"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donsfishandchips.com/" TargetMode="External"/><Relationship Id="rId5" Type="http://schemas.openxmlformats.org/officeDocument/2006/relationships/hyperlink" Target="http://www.themillrestaurant.ca/" TargetMode="External"/><Relationship Id="rId4" Type="http://schemas.openxmlformats.org/officeDocument/2006/relationships/hyperlink" Target="http://www.nakhonthai.ca/"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37F4F39-B6DB-1DCC-9C0D-A64EA10C3647}"/>
              </a:ext>
            </a:extLst>
          </p:cNvPr>
          <p:cNvSpPr>
            <a:spLocks noGrp="1"/>
          </p:cNvSpPr>
          <p:nvPr>
            <p:ph type="subTitle" idx="1"/>
          </p:nvPr>
        </p:nvSpPr>
        <p:spPr/>
        <p:txBody>
          <a:bodyPr/>
          <a:lstStyle/>
          <a:p>
            <a:endParaRPr lang="en-US"/>
          </a:p>
        </p:txBody>
      </p:sp>
      <p:sp>
        <p:nvSpPr>
          <p:cNvPr id="4" name="Rectangle 3">
            <a:extLst>
              <a:ext uri="{FF2B5EF4-FFF2-40B4-BE49-F238E27FC236}">
                <a16:creationId xmlns:a16="http://schemas.microsoft.com/office/drawing/2014/main" id="{4A364BD6-434F-E8A5-2BBC-069123F5D772}"/>
              </a:ext>
            </a:extLst>
          </p:cNvPr>
          <p:cNvSpPr/>
          <p:nvPr/>
        </p:nvSpPr>
        <p:spPr>
          <a:xfrm>
            <a:off x="0" y="0"/>
            <a:ext cx="12097406" cy="6858000"/>
          </a:xfrm>
          <a:prstGeom prst="rect">
            <a:avLst/>
          </a:prstGeom>
          <a:solidFill>
            <a:srgbClr val="C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pic>
        <p:nvPicPr>
          <p:cNvPr id="1026" name="Picture 2" descr="Brockville Braves (@BrockBraves) / Twitter">
            <a:extLst>
              <a:ext uri="{FF2B5EF4-FFF2-40B4-BE49-F238E27FC236}">
                <a16:creationId xmlns:a16="http://schemas.microsoft.com/office/drawing/2014/main" id="{AD3C8623-6504-D9D5-2A05-5417DAF7CD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2383" y="2995940"/>
            <a:ext cx="2398047" cy="23980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FD881C0-0828-18EA-2FD5-4B523E5C6942}"/>
              </a:ext>
            </a:extLst>
          </p:cNvPr>
          <p:cNvSpPr/>
          <p:nvPr/>
        </p:nvSpPr>
        <p:spPr>
          <a:xfrm>
            <a:off x="225641" y="133006"/>
            <a:ext cx="11740715" cy="1569660"/>
          </a:xfrm>
          <a:prstGeom prst="rect">
            <a:avLst/>
          </a:prstGeom>
          <a:noFill/>
        </p:spPr>
        <p:txBody>
          <a:bodyPr wrap="none" lIns="91440" tIns="45720" rIns="91440" bIns="45720">
            <a:spAutoFit/>
          </a:bodyPr>
          <a:lstStyle/>
          <a:p>
            <a:pPr algn="ctr"/>
            <a:r>
              <a:rPr lang="en-US" sz="4800" b="1"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Britannic Bold" panose="020B0903060703020204" pitchFamily="34" charset="0"/>
              </a:rPr>
              <a:t>BROCKVILLE MINOR HOCKEY ASSOCIATION</a:t>
            </a:r>
          </a:p>
          <a:p>
            <a:pPr algn="ctr"/>
            <a:r>
              <a:rPr lang="en-US" sz="48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Britannic Bold" panose="020B0903060703020204" pitchFamily="34" charset="0"/>
              </a:rPr>
              <a:t>U13 LEGION </a:t>
            </a:r>
            <a:r>
              <a:rPr lang="en-US" sz="4800" b="1"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Britannic Bold" panose="020B0903060703020204" pitchFamily="34" charset="0"/>
              </a:rPr>
              <a:t>TOURNAMENT</a:t>
            </a:r>
            <a:endParaRPr lang="en-US" sz="48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Britannic Bold" panose="020B0903060703020204" pitchFamily="34" charset="0"/>
            </a:endParaRPr>
          </a:p>
        </p:txBody>
      </p:sp>
      <p:sp>
        <p:nvSpPr>
          <p:cNvPr id="6" name="TextBox 5">
            <a:extLst>
              <a:ext uri="{FF2B5EF4-FFF2-40B4-BE49-F238E27FC236}">
                <a16:creationId xmlns:a16="http://schemas.microsoft.com/office/drawing/2014/main" id="{C9077D97-BFCA-66DD-744B-13441274B61A}"/>
              </a:ext>
            </a:extLst>
          </p:cNvPr>
          <p:cNvSpPr txBox="1"/>
          <p:nvPr/>
        </p:nvSpPr>
        <p:spPr>
          <a:xfrm>
            <a:off x="4009342" y="1604839"/>
            <a:ext cx="4173311" cy="461665"/>
          </a:xfrm>
          <a:prstGeom prst="rect">
            <a:avLst/>
          </a:prstGeom>
          <a:noFill/>
        </p:spPr>
        <p:txBody>
          <a:bodyPr wrap="square" rtlCol="0">
            <a:spAutoFit/>
          </a:bodyPr>
          <a:lstStyle/>
          <a:p>
            <a:r>
              <a:rPr lang="en-US" sz="2400" dirty="0">
                <a:solidFill>
                  <a:schemeClr val="bg1"/>
                </a:solidFill>
                <a:latin typeface="Arial Black" panose="020B0A04020102020204" pitchFamily="34" charset="0"/>
              </a:rPr>
              <a:t>January 16 to 18, 2026</a:t>
            </a:r>
          </a:p>
        </p:txBody>
      </p:sp>
      <p:sp>
        <p:nvSpPr>
          <p:cNvPr id="8" name="TextBox 7">
            <a:extLst>
              <a:ext uri="{FF2B5EF4-FFF2-40B4-BE49-F238E27FC236}">
                <a16:creationId xmlns:a16="http://schemas.microsoft.com/office/drawing/2014/main" id="{178EAB8B-2F59-2B12-9FA5-4C8D641755BF}"/>
              </a:ext>
            </a:extLst>
          </p:cNvPr>
          <p:cNvSpPr txBox="1"/>
          <p:nvPr/>
        </p:nvSpPr>
        <p:spPr>
          <a:xfrm>
            <a:off x="2044449" y="5466075"/>
            <a:ext cx="7913914" cy="923330"/>
          </a:xfrm>
          <a:prstGeom prst="rect">
            <a:avLst/>
          </a:prstGeom>
          <a:noFill/>
        </p:spPr>
        <p:txBody>
          <a:bodyPr wrap="square" rtlCol="0">
            <a:spAutoFit/>
          </a:bodyPr>
          <a:lstStyle/>
          <a:p>
            <a:pPr algn="ctr"/>
            <a:r>
              <a:rPr lang="en-US" dirty="0"/>
              <a:t>Please contact</a:t>
            </a:r>
          </a:p>
          <a:p>
            <a:pPr algn="ctr"/>
            <a:r>
              <a:rPr lang="en-US" dirty="0"/>
              <a:t>Ashley </a:t>
            </a:r>
            <a:r>
              <a:rPr lang="en-US" dirty="0" err="1"/>
              <a:t>Kaert</a:t>
            </a:r>
            <a:r>
              <a:rPr lang="en-US" dirty="0"/>
              <a:t>-Brown: </a:t>
            </a:r>
            <a:r>
              <a:rPr lang="en-US" u="sng" dirty="0">
                <a:solidFill>
                  <a:srgbClr val="00B0F0"/>
                </a:solidFill>
              </a:rPr>
              <a:t>ashleykaertbrown@gmail.com   </a:t>
            </a:r>
          </a:p>
          <a:p>
            <a:pPr algn="ctr"/>
            <a:r>
              <a:rPr lang="en-US" dirty="0"/>
              <a:t>if you have any questions or concerns</a:t>
            </a:r>
          </a:p>
        </p:txBody>
      </p:sp>
      <p:sp>
        <p:nvSpPr>
          <p:cNvPr id="9" name="TextBox 8">
            <a:extLst>
              <a:ext uri="{FF2B5EF4-FFF2-40B4-BE49-F238E27FC236}">
                <a16:creationId xmlns:a16="http://schemas.microsoft.com/office/drawing/2014/main" id="{D111C9BB-443D-7832-D174-8D95D6A52917}"/>
              </a:ext>
            </a:extLst>
          </p:cNvPr>
          <p:cNvSpPr txBox="1"/>
          <p:nvPr/>
        </p:nvSpPr>
        <p:spPr>
          <a:xfrm>
            <a:off x="2492826" y="2147267"/>
            <a:ext cx="7206342" cy="646331"/>
          </a:xfrm>
          <a:prstGeom prst="rect">
            <a:avLst/>
          </a:prstGeom>
          <a:noFill/>
        </p:spPr>
        <p:txBody>
          <a:bodyPr wrap="square" rtlCol="0">
            <a:spAutoFit/>
          </a:bodyPr>
          <a:lstStyle/>
          <a:p>
            <a:pPr algn="ctr"/>
            <a:r>
              <a:rPr lang="en-US" dirty="0">
                <a:latin typeface="Britannic Bold" panose="020B0903060703020204" pitchFamily="34" charset="0"/>
              </a:rPr>
              <a:t>Brockville Memorial Civic Center | 100 </a:t>
            </a:r>
            <a:r>
              <a:rPr lang="en-US" dirty="0" err="1">
                <a:latin typeface="Britannic Bold" panose="020B0903060703020204" pitchFamily="34" charset="0"/>
              </a:rPr>
              <a:t>Magedoma</a:t>
            </a:r>
            <a:r>
              <a:rPr lang="en-US" dirty="0">
                <a:latin typeface="Britannic Bold" panose="020B0903060703020204" pitchFamily="34" charset="0"/>
              </a:rPr>
              <a:t> Blvd</a:t>
            </a:r>
          </a:p>
          <a:p>
            <a:pPr algn="ctr"/>
            <a:r>
              <a:rPr lang="en-US" dirty="0">
                <a:latin typeface="Britannic Bold" panose="020B0903060703020204" pitchFamily="34" charset="0"/>
              </a:rPr>
              <a:t>Brockville Centennial Youth Arena | 138 Broadway Ave</a:t>
            </a:r>
          </a:p>
        </p:txBody>
      </p:sp>
    </p:spTree>
    <p:extLst>
      <p:ext uri="{BB962C8B-B14F-4D97-AF65-F5344CB8AC3E}">
        <p14:creationId xmlns:p14="http://schemas.microsoft.com/office/powerpoint/2010/main" val="292108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2" descr="Brockville Braves (@BrockBraves) / Twitter">
            <a:extLst>
              <a:ext uri="{FF2B5EF4-FFF2-40B4-BE49-F238E27FC236}">
                <a16:creationId xmlns:a16="http://schemas.microsoft.com/office/drawing/2014/main" id="{7E0D2BE2-EB0C-6A0B-6BF7-1A317AC05E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91" t="8449" r="-3" b="3961"/>
          <a:stretch/>
        </p:blipFill>
        <p:spPr bwMode="auto">
          <a:xfrm>
            <a:off x="20" y="1302606"/>
            <a:ext cx="4413566" cy="4252313"/>
          </a:xfrm>
          <a:custGeom>
            <a:avLst/>
            <a:gdLst/>
            <a:ahLst/>
            <a:cxnLst/>
            <a:rect l="l" t="t" r="r" b="b"/>
            <a:pathLst>
              <a:path w="4413586" h="4252313">
                <a:moveTo>
                  <a:pt x="0" y="0"/>
                </a:moveTo>
                <a:lnTo>
                  <a:pt x="2062856" y="0"/>
                </a:lnTo>
                <a:lnTo>
                  <a:pt x="2063084" y="493"/>
                </a:lnTo>
                <a:lnTo>
                  <a:pt x="2450944" y="493"/>
                </a:lnTo>
                <a:lnTo>
                  <a:pt x="4413586" y="4252313"/>
                </a:lnTo>
                <a:lnTo>
                  <a:pt x="388087" y="4252313"/>
                </a:lnTo>
                <a:lnTo>
                  <a:pt x="388087" y="4251820"/>
                </a:lnTo>
                <a:lnTo>
                  <a:pt x="0" y="4251820"/>
                </a:lnTo>
                <a:close/>
              </a:path>
            </a:pathLst>
          </a:custGeom>
          <a:noFill/>
          <a:extLst>
            <a:ext uri="{909E8E84-426E-40DD-AFC4-6F175D3DCCD1}">
              <a14:hiddenFill xmlns:a14="http://schemas.microsoft.com/office/drawing/2010/main">
                <a:solidFill>
                  <a:srgbClr val="FFFFFF"/>
                </a:solidFill>
              </a14:hiddenFill>
            </a:ext>
          </a:extLst>
        </p:spPr>
      </p:pic>
      <p:sp>
        <p:nvSpPr>
          <p:cNvPr id="31" name="Freeform: Shape 22">
            <a:extLst>
              <a:ext uri="{FF2B5EF4-FFF2-40B4-BE49-F238E27FC236}">
                <a16:creationId xmlns:a16="http://schemas.microsoft.com/office/drawing/2014/main" id="{0CBF71E6-C54A-4E15-90AD-354C39435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65697" y="1303083"/>
            <a:ext cx="9226303" cy="4251821"/>
          </a:xfrm>
          <a:custGeom>
            <a:avLst/>
            <a:gdLst>
              <a:gd name="connsiteX0" fmla="*/ 0 w 9226303"/>
              <a:gd name="connsiteY0" fmla="*/ 0 h 4251821"/>
              <a:gd name="connsiteX1" fmla="*/ 9226303 w 9226303"/>
              <a:gd name="connsiteY1" fmla="*/ 0 h 4251821"/>
              <a:gd name="connsiteX2" fmla="*/ 7263661 w 9226303"/>
              <a:gd name="connsiteY2" fmla="*/ 4251821 h 4251821"/>
              <a:gd name="connsiteX3" fmla="*/ 0 w 9226303"/>
              <a:gd name="connsiteY3" fmla="*/ 4251821 h 4251821"/>
            </a:gdLst>
            <a:ahLst/>
            <a:cxnLst>
              <a:cxn ang="0">
                <a:pos x="connsiteX0" y="connsiteY0"/>
              </a:cxn>
              <a:cxn ang="0">
                <a:pos x="connsiteX1" y="connsiteY1"/>
              </a:cxn>
              <a:cxn ang="0">
                <a:pos x="connsiteX2" y="connsiteY2"/>
              </a:cxn>
              <a:cxn ang="0">
                <a:pos x="connsiteX3" y="connsiteY3"/>
              </a:cxn>
            </a:cxnLst>
            <a:rect l="l" t="t" r="r" b="b"/>
            <a:pathLst>
              <a:path w="9226303" h="4251821">
                <a:moveTo>
                  <a:pt x="0" y="0"/>
                </a:moveTo>
                <a:lnTo>
                  <a:pt x="9226303" y="0"/>
                </a:lnTo>
                <a:lnTo>
                  <a:pt x="7263661" y="4251821"/>
                </a:lnTo>
                <a:lnTo>
                  <a:pt x="0" y="4251821"/>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4BEC87B0-E265-4709-6696-5F38358BA24F}"/>
              </a:ext>
            </a:extLst>
          </p:cNvPr>
          <p:cNvSpPr>
            <a:spLocks noGrp="1"/>
          </p:cNvSpPr>
          <p:nvPr>
            <p:ph type="ctrTitle"/>
          </p:nvPr>
        </p:nvSpPr>
        <p:spPr>
          <a:xfrm>
            <a:off x="4978589" y="1828800"/>
            <a:ext cx="6622861" cy="2476500"/>
          </a:xfrm>
        </p:spPr>
        <p:txBody>
          <a:bodyPr>
            <a:normAutofit/>
          </a:bodyPr>
          <a:lstStyle/>
          <a:p>
            <a:r>
              <a:rPr lang="en-US" sz="3300" u="sng" dirty="0">
                <a:solidFill>
                  <a:srgbClr val="FFFFFF"/>
                </a:solidFill>
              </a:rPr>
              <a:t>Friday January 16 </a:t>
            </a:r>
            <a:r>
              <a:rPr lang="en-US" sz="3300" u="sng" dirty="0" err="1">
                <a:solidFill>
                  <a:srgbClr val="FFFFFF"/>
                </a:solidFill>
              </a:rPr>
              <a:t>th</a:t>
            </a:r>
            <a:br>
              <a:rPr lang="en-US" sz="3300" u="sng" dirty="0">
                <a:solidFill>
                  <a:srgbClr val="FFFFFF"/>
                </a:solidFill>
              </a:rPr>
            </a:br>
            <a:r>
              <a:rPr lang="en-US" sz="3300" b="1" dirty="0">
                <a:solidFill>
                  <a:srgbClr val="FFFFFF"/>
                </a:solidFill>
              </a:rPr>
              <a:t>ALL</a:t>
            </a:r>
            <a:r>
              <a:rPr lang="en-US" sz="3300" dirty="0">
                <a:solidFill>
                  <a:srgbClr val="FFFFFF"/>
                </a:solidFill>
              </a:rPr>
              <a:t> Coaches/Managers </a:t>
            </a:r>
            <a:r>
              <a:rPr lang="en-US" sz="3300" b="1" dirty="0">
                <a:solidFill>
                  <a:srgbClr val="FFFFFF"/>
                </a:solidFill>
              </a:rPr>
              <a:t>must</a:t>
            </a:r>
            <a:r>
              <a:rPr lang="en-US" sz="3300" dirty="0">
                <a:solidFill>
                  <a:srgbClr val="FFFFFF"/>
                </a:solidFill>
              </a:rPr>
              <a:t> register at the Memorial Centre or Youth Arena </a:t>
            </a:r>
            <a:r>
              <a:rPr lang="en-US" sz="3300" b="1" dirty="0">
                <a:solidFill>
                  <a:srgbClr val="FFFFFF"/>
                </a:solidFill>
              </a:rPr>
              <a:t>BEFORE</a:t>
            </a:r>
            <a:r>
              <a:rPr lang="en-US" sz="3300" dirty="0">
                <a:solidFill>
                  <a:srgbClr val="FFFFFF"/>
                </a:solidFill>
              </a:rPr>
              <a:t> their first game.</a:t>
            </a:r>
          </a:p>
        </p:txBody>
      </p:sp>
    </p:spTree>
    <p:extLst>
      <p:ext uri="{BB962C8B-B14F-4D97-AF65-F5344CB8AC3E}">
        <p14:creationId xmlns:p14="http://schemas.microsoft.com/office/powerpoint/2010/main" val="265085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0F0828-4BEB-D8B2-6C2B-4E85300A0A8A}"/>
              </a:ext>
            </a:extLst>
          </p:cNvPr>
          <p:cNvSpPr/>
          <p:nvPr/>
        </p:nvSpPr>
        <p:spPr>
          <a:xfrm>
            <a:off x="3971301" y="298275"/>
            <a:ext cx="3161443"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DIVISIONS</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3" name="Picture 2" descr="Brockville Braves (@BrockBraves) / Twitter">
            <a:extLst>
              <a:ext uri="{FF2B5EF4-FFF2-40B4-BE49-F238E27FC236}">
                <a16:creationId xmlns:a16="http://schemas.microsoft.com/office/drawing/2014/main" id="{45B2FB0D-3334-9710-B9A5-B18818C25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6481" y="0"/>
            <a:ext cx="1750605" cy="151988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7FF64E7F-7148-FCBC-F87F-4687038826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655" y="1548548"/>
            <a:ext cx="5356917" cy="1880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F644DCCD-D3E0-8974-2A08-EAF3EB9A0E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3234" y="4023124"/>
            <a:ext cx="8833247" cy="215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a:extLst>
              <a:ext uri="{FF2B5EF4-FFF2-40B4-BE49-F238E27FC236}">
                <a16:creationId xmlns:a16="http://schemas.microsoft.com/office/drawing/2014/main" id="{5AABF4B7-B730-D78A-A12B-A2AA66EFBC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2473" y="759940"/>
            <a:ext cx="6444872" cy="259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64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ADF2AA3E-C714-4E8D-9F46-9E6FFF7FB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338328"/>
            <a:ext cx="11438793" cy="1577725"/>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63781C-7BDA-3DD9-B8AB-2052A8258994}"/>
              </a:ext>
            </a:extLst>
          </p:cNvPr>
          <p:cNvSpPr>
            <a:spLocks noGrp="1"/>
          </p:cNvSpPr>
          <p:nvPr>
            <p:ph type="title"/>
          </p:nvPr>
        </p:nvSpPr>
        <p:spPr>
          <a:xfrm>
            <a:off x="838200" y="467541"/>
            <a:ext cx="10515600" cy="1325563"/>
          </a:xfrm>
        </p:spPr>
        <p:txBody>
          <a:bodyPr>
            <a:normAutofit/>
          </a:bodyPr>
          <a:lstStyle/>
          <a:p>
            <a:r>
              <a:rPr lang="en-US" dirty="0">
                <a:solidFill>
                  <a:schemeClr val="bg1"/>
                </a:solidFill>
              </a:rPr>
              <a:t>SCHEDULE – FRIDAY JANUARY 16th</a:t>
            </a:r>
            <a:endParaRPr lang="en-US" dirty="0">
              <a:solidFill>
                <a:schemeClr val="bg1"/>
              </a:solidFill>
              <a:highlight>
                <a:srgbClr val="0000FF"/>
              </a:highlight>
            </a:endParaRPr>
          </a:p>
        </p:txBody>
      </p:sp>
      <p:pic>
        <p:nvPicPr>
          <p:cNvPr id="3" name="Picture 2" descr="Brockville Braves (@BrockBraves) / Twitter">
            <a:extLst>
              <a:ext uri="{FF2B5EF4-FFF2-40B4-BE49-F238E27FC236}">
                <a16:creationId xmlns:a16="http://schemas.microsoft.com/office/drawing/2014/main" id="{396A6A0D-B817-6E03-1F87-13A42C738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9047" y="425238"/>
            <a:ext cx="1403903" cy="14039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2FA474-0AD9-CF6F-D382-2F7D17FF267F}"/>
              </a:ext>
            </a:extLst>
          </p:cNvPr>
          <p:cNvSpPr txBox="1"/>
          <p:nvPr/>
        </p:nvSpPr>
        <p:spPr>
          <a:xfrm>
            <a:off x="10221686" y="92206"/>
            <a:ext cx="1970314" cy="159210"/>
          </a:xfrm>
          <a:prstGeom prst="rect">
            <a:avLst/>
          </a:prstGeom>
          <a:solidFill>
            <a:schemeClr val="bg1"/>
          </a:solidFill>
        </p:spPr>
        <p:txBody>
          <a:bodyPr wrap="square" rtlCol="0">
            <a:spAutoFit/>
          </a:bodyPr>
          <a:lstStyle/>
          <a:p>
            <a:endParaRPr lang="en-US" dirty="0"/>
          </a:p>
        </p:txBody>
      </p:sp>
      <p:pic>
        <p:nvPicPr>
          <p:cNvPr id="1026" name="Picture 2">
            <a:extLst>
              <a:ext uri="{FF2B5EF4-FFF2-40B4-BE49-F238E27FC236}">
                <a16:creationId xmlns:a16="http://schemas.microsoft.com/office/drawing/2014/main" id="{0A65D5B8-E65A-FCAB-8118-3425E97E3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55" y="2434157"/>
            <a:ext cx="11241668" cy="323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470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F2AA3E-C714-4E8D-9F46-9E6FFF7FB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338328"/>
            <a:ext cx="11438793" cy="1577725"/>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66EFCC-7402-ACEF-9C40-95235361E51D}"/>
              </a:ext>
            </a:extLst>
          </p:cNvPr>
          <p:cNvSpPr>
            <a:spLocks noGrp="1"/>
          </p:cNvSpPr>
          <p:nvPr>
            <p:ph type="title"/>
          </p:nvPr>
        </p:nvSpPr>
        <p:spPr>
          <a:xfrm>
            <a:off x="838200" y="467541"/>
            <a:ext cx="10515600" cy="1325563"/>
          </a:xfrm>
        </p:spPr>
        <p:txBody>
          <a:bodyPr>
            <a:normAutofit/>
          </a:bodyPr>
          <a:lstStyle/>
          <a:p>
            <a:r>
              <a:rPr lang="en-US" dirty="0">
                <a:solidFill>
                  <a:schemeClr val="bg1"/>
                </a:solidFill>
              </a:rPr>
              <a:t>SCHEDULE – SATURDAY, JANUARY 17th</a:t>
            </a:r>
            <a:endParaRPr lang="en-US" dirty="0">
              <a:solidFill>
                <a:schemeClr val="bg1"/>
              </a:solidFill>
              <a:highlight>
                <a:srgbClr val="0000FF"/>
              </a:highlight>
            </a:endParaRPr>
          </a:p>
        </p:txBody>
      </p:sp>
      <p:pic>
        <p:nvPicPr>
          <p:cNvPr id="3" name="Picture 2" descr="Brockville Braves (@BrockBraves) / Twitter">
            <a:extLst>
              <a:ext uri="{FF2B5EF4-FFF2-40B4-BE49-F238E27FC236}">
                <a16:creationId xmlns:a16="http://schemas.microsoft.com/office/drawing/2014/main" id="{DAE8C857-D3D8-B864-B821-861E1B9756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6871" y="524150"/>
            <a:ext cx="1206080" cy="12060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5E74BBA-19A4-266E-2E3D-77A3F4033E41}"/>
              </a:ext>
            </a:extLst>
          </p:cNvPr>
          <p:cNvSpPr txBox="1"/>
          <p:nvPr/>
        </p:nvSpPr>
        <p:spPr>
          <a:xfrm>
            <a:off x="10221686" y="92206"/>
            <a:ext cx="1970314" cy="159210"/>
          </a:xfrm>
          <a:prstGeom prst="rect">
            <a:avLst/>
          </a:prstGeom>
          <a:solidFill>
            <a:schemeClr val="bg1"/>
          </a:solidFill>
        </p:spPr>
        <p:txBody>
          <a:bodyPr wrap="square" rtlCol="0">
            <a:spAutoFit/>
          </a:bodyPr>
          <a:lstStyle/>
          <a:p>
            <a:endParaRPr lang="en-US" dirty="0"/>
          </a:p>
        </p:txBody>
      </p:sp>
      <p:pic>
        <p:nvPicPr>
          <p:cNvPr id="2050" name="Picture 2">
            <a:extLst>
              <a:ext uri="{FF2B5EF4-FFF2-40B4-BE49-F238E27FC236}">
                <a16:creationId xmlns:a16="http://schemas.microsoft.com/office/drawing/2014/main" id="{0A4E70BF-104E-7582-98DC-5D7624F23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21" y="2191112"/>
            <a:ext cx="11963600" cy="35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277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F2AA3E-C714-4E8D-9F46-9E6FFF7FB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338328"/>
            <a:ext cx="11438793" cy="1577725"/>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B091FE-150A-E53B-7A7D-5B5BB874D2DE}"/>
              </a:ext>
            </a:extLst>
          </p:cNvPr>
          <p:cNvSpPr>
            <a:spLocks noGrp="1"/>
          </p:cNvSpPr>
          <p:nvPr>
            <p:ph type="title"/>
          </p:nvPr>
        </p:nvSpPr>
        <p:spPr>
          <a:xfrm>
            <a:off x="838200" y="467541"/>
            <a:ext cx="10515600" cy="1325563"/>
          </a:xfrm>
        </p:spPr>
        <p:txBody>
          <a:bodyPr>
            <a:normAutofit/>
          </a:bodyPr>
          <a:lstStyle/>
          <a:p>
            <a:r>
              <a:rPr lang="en-US" dirty="0">
                <a:solidFill>
                  <a:schemeClr val="bg1"/>
                </a:solidFill>
              </a:rPr>
              <a:t>PLAY OFFS – SUNDAY, JANUARY 18th</a:t>
            </a:r>
            <a:endParaRPr lang="en-US" dirty="0">
              <a:solidFill>
                <a:schemeClr val="bg1"/>
              </a:solidFill>
              <a:highlight>
                <a:srgbClr val="0000FF"/>
              </a:highlight>
            </a:endParaRPr>
          </a:p>
        </p:txBody>
      </p:sp>
      <p:pic>
        <p:nvPicPr>
          <p:cNvPr id="3" name="Picture 2" descr="Brockville Braves (@BrockBraves) / Twitter">
            <a:extLst>
              <a:ext uri="{FF2B5EF4-FFF2-40B4-BE49-F238E27FC236}">
                <a16:creationId xmlns:a16="http://schemas.microsoft.com/office/drawing/2014/main" id="{F4CCA480-CD25-37E2-0729-E2C7C40B0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3255" y="422342"/>
            <a:ext cx="1409695" cy="14096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524C4FA-0111-CAE5-F6DA-8159739FA5B4}"/>
              </a:ext>
            </a:extLst>
          </p:cNvPr>
          <p:cNvSpPr txBox="1"/>
          <p:nvPr/>
        </p:nvSpPr>
        <p:spPr>
          <a:xfrm>
            <a:off x="10221686" y="92206"/>
            <a:ext cx="1970314" cy="159210"/>
          </a:xfrm>
          <a:prstGeom prst="rect">
            <a:avLst/>
          </a:prstGeom>
          <a:solidFill>
            <a:schemeClr val="bg1"/>
          </a:solidFill>
        </p:spPr>
        <p:txBody>
          <a:bodyPr wrap="square" rtlCol="0">
            <a:spAutoFit/>
          </a:bodyPr>
          <a:lstStyle/>
          <a:p>
            <a:endParaRPr lang="en-US" dirty="0"/>
          </a:p>
        </p:txBody>
      </p:sp>
      <p:pic>
        <p:nvPicPr>
          <p:cNvPr id="3074" name="Picture 2">
            <a:extLst>
              <a:ext uri="{FF2B5EF4-FFF2-40B4-BE49-F238E27FC236}">
                <a16:creationId xmlns:a16="http://schemas.microsoft.com/office/drawing/2014/main" id="{6E610108-5A71-A120-B8D2-273B0A923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94" y="3194014"/>
            <a:ext cx="11857212" cy="244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797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5931243" y="197708"/>
            <a:ext cx="6116549" cy="6532701"/>
          </a:xfrm>
        </p:spPr>
        <p:txBody>
          <a:bodyPr>
            <a:normAutofit/>
          </a:bodyPr>
          <a:lstStyle/>
          <a:p>
            <a:pPr marL="0" marR="0" indent="0" algn="ctr">
              <a:lnSpc>
                <a:spcPct val="115000"/>
              </a:lnSpc>
              <a:spcBef>
                <a:spcPts val="0"/>
              </a:spcBef>
              <a:spcAft>
                <a:spcPts val="100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Access our webpage</a:t>
            </a:r>
          </a:p>
          <a:p>
            <a:pPr marL="0" marR="0" indent="0" algn="ctr">
              <a:lnSpc>
                <a:spcPct val="115000"/>
              </a:lnSpc>
              <a:spcBef>
                <a:spcPts val="0"/>
              </a:spcBef>
              <a:spcAft>
                <a:spcPts val="10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hlinkClick r:id="rId3"/>
              </a:rPr>
              <a:t>www.gobmha.com</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gn="ctr">
              <a:lnSpc>
                <a:spcPct val="115000"/>
              </a:lnSpc>
              <a:spcBef>
                <a:spcPts val="0"/>
              </a:spcBef>
              <a:spcAft>
                <a:spcPts val="100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OR </a:t>
            </a:r>
          </a:p>
          <a:p>
            <a:pPr marL="0" marR="0" indent="0" algn="ctr">
              <a:lnSpc>
                <a:spcPct val="115000"/>
              </a:lnSpc>
              <a:spcBef>
                <a:spcPts val="0"/>
              </a:spcBef>
              <a:spcAft>
                <a:spcPts val="10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Download the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Teamlink</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App to access:</a:t>
            </a:r>
          </a:p>
          <a:p>
            <a:pPr marL="0" marR="0" indent="0" algn="ctr">
              <a:lnSpc>
                <a:spcPct val="115000"/>
              </a:lnSpc>
              <a:spcBef>
                <a:spcPts val="0"/>
              </a:spcBef>
              <a:spcAft>
                <a:spcPts val="100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0000"/>
              </a:lnSpc>
              <a:spcBef>
                <a:spcPts val="0"/>
              </a:spcBef>
              <a:spcAft>
                <a:spcPts val="10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Schedules</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spcAft>
                <a:spcPts val="10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Scores</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spcAft>
                <a:spcPts val="100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			Standings</a:t>
            </a:r>
          </a:p>
          <a:p>
            <a:pPr marR="0" algn="ctr">
              <a:lnSpc>
                <a:spcPct val="115000"/>
              </a:lnSpc>
              <a:spcBef>
                <a:spcPts val="0"/>
              </a:spcBef>
              <a:spcAft>
                <a:spcPts val="1000"/>
              </a:spcAft>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pic>
        <p:nvPicPr>
          <p:cNvPr id="5" name="Picture 4">
            <a:extLst>
              <a:ext uri="{FF2B5EF4-FFF2-40B4-BE49-F238E27FC236}">
                <a16:creationId xmlns:a16="http://schemas.microsoft.com/office/drawing/2014/main" id="{AAC17772-4525-2EDB-47FB-5A5BDC54B44A}"/>
              </a:ext>
            </a:extLst>
          </p:cNvPr>
          <p:cNvPicPr>
            <a:picLocks noChangeAspect="1"/>
          </p:cNvPicPr>
          <p:nvPr/>
        </p:nvPicPr>
        <p:blipFill>
          <a:blip r:embed="rId4"/>
          <a:stretch>
            <a:fillRect/>
          </a:stretch>
        </p:blipFill>
        <p:spPr>
          <a:xfrm>
            <a:off x="6618980" y="2763512"/>
            <a:ext cx="2533780" cy="2330570"/>
          </a:xfrm>
          <a:prstGeom prst="rect">
            <a:avLst/>
          </a:prstGeom>
        </p:spPr>
      </p:pic>
    </p:spTree>
    <p:extLst>
      <p:ext uri="{BB962C8B-B14F-4D97-AF65-F5344CB8AC3E}">
        <p14:creationId xmlns:p14="http://schemas.microsoft.com/office/powerpoint/2010/main" val="582189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AF4433AB-6255-AFAA-FEEF-E201429EF3A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AF961B-EAF0-4BF7-7C14-9AB93B9AF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274926AC-DA2F-25F9-DDBD-7B8A9DC417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5790063"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49FB96E-BD82-D752-4EE7-D98284E67E1B}"/>
              </a:ext>
            </a:extLst>
          </p:cNvPr>
          <p:cNvSpPr>
            <a:spLocks noGrp="1"/>
          </p:cNvSpPr>
          <p:nvPr>
            <p:ph idx="1"/>
          </p:nvPr>
        </p:nvSpPr>
        <p:spPr>
          <a:xfrm>
            <a:off x="5305647" y="197708"/>
            <a:ext cx="6762306" cy="6532701"/>
          </a:xfrm>
        </p:spPr>
        <p:txBody>
          <a:bodyPr>
            <a:normAutofit fontScale="92500" lnSpcReduction="10000"/>
          </a:bodyPr>
          <a:lstStyle/>
          <a:p>
            <a:pPr marL="0" marR="0" indent="0" algn="ctr">
              <a:lnSpc>
                <a:spcPct val="115000"/>
              </a:lnSpc>
              <a:spcBef>
                <a:spcPts val="0"/>
              </a:spcBef>
              <a:spcAft>
                <a:spcPts val="1000"/>
              </a:spcAft>
              <a:buNone/>
            </a:pPr>
            <a:r>
              <a:rPr lang="en-CA" sz="2400" b="1" dirty="0">
                <a:effectLst/>
                <a:latin typeface="Calibri" panose="020F0502020204030204" pitchFamily="34" charset="0"/>
                <a:ea typeface="Calibri" panose="020F0502020204030204" pitchFamily="34" charset="0"/>
                <a:cs typeface="Times New Roman" panose="02020603050405020304" pitchFamily="18" charset="0"/>
              </a:rPr>
              <a:t>BMHA </a:t>
            </a:r>
            <a:r>
              <a:rPr lang="en-US" sz="2400" b="1" dirty="0">
                <a:latin typeface="Calibri" panose="020F0502020204030204" pitchFamily="34" charset="0"/>
                <a:ea typeface="Calibri" panose="020F0502020204030204" pitchFamily="34" charset="0"/>
                <a:cs typeface="Times New Roman" panose="02020603050405020304" pitchFamily="18" charset="0"/>
              </a:rPr>
              <a:t>Tournament Rules: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400" dirty="0">
                <a:effectLst/>
                <a:latin typeface="Calibri" panose="020F0502020204030204" pitchFamily="34" charset="0"/>
                <a:ea typeface="Calibri" panose="020F0502020204030204" pitchFamily="34" charset="0"/>
                <a:cs typeface="Times New Roman" panose="02020603050405020304" pitchFamily="18" charset="0"/>
              </a:rPr>
              <a:t>HEO Minor tournament rules apply, including the HEO Code of Discipline, as well as all rules listed below.</a:t>
            </a:r>
          </a:p>
          <a:p>
            <a:pPr marL="342900" marR="0" lvl="0" indent="-342900">
              <a:lnSpc>
                <a:spcPct val="115000"/>
              </a:lnSpc>
              <a:spcBef>
                <a:spcPts val="0"/>
              </a:spcBef>
              <a:spcAft>
                <a:spcPts val="600"/>
              </a:spcAft>
              <a:buFont typeface="Symbol" panose="05050102010706020507" pitchFamily="18" charset="2"/>
              <a:buChar char=""/>
            </a:pPr>
            <a:r>
              <a:rPr lang="en-CA" sz="1400" dirty="0">
                <a:latin typeface="Calibri" panose="020F0502020204030204" pitchFamily="34" charset="0"/>
                <a:ea typeface="Calibri" panose="020F0502020204030204" pitchFamily="34" charset="0"/>
                <a:cs typeface="Times New Roman" panose="02020603050405020304" pitchFamily="18" charset="0"/>
              </a:rPr>
              <a:t>In accordance with the HEO rules, all players must wear (BNQ) HEO - approved neck protection.  Goalies must wear approved neck protector, throat protector.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400" dirty="0">
                <a:latin typeface="Calibri" panose="020F0502020204030204" pitchFamily="34" charset="0"/>
                <a:ea typeface="Calibri" panose="020F0502020204030204" pitchFamily="34" charset="0"/>
                <a:cs typeface="Times New Roman" panose="02020603050405020304" pitchFamily="18" charset="0"/>
              </a:rPr>
              <a:t>The Brockville Minor Hockey Association does not accept any responsibility of liability for accidents or injuries which may occur during the tournament or during travel to and from tournament games. </a:t>
            </a:r>
          </a:p>
          <a:p>
            <a:pPr marL="342900" marR="0" lvl="0" indent="-342900">
              <a:lnSpc>
                <a:spcPct val="115000"/>
              </a:lnSpc>
              <a:spcBef>
                <a:spcPts val="0"/>
              </a:spcBef>
              <a:spcAft>
                <a:spcPts val="600"/>
              </a:spcAft>
              <a:buFont typeface="Symbol" panose="05050102010706020507" pitchFamily="18" charset="2"/>
              <a:buChar char=""/>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Changerooms are expected to be left in a clean and undamaged conditions. Appropriate teams will be held responsible for any </a:t>
            </a:r>
            <a:r>
              <a:rPr lang="en-US" sz="1400" b="1" dirty="0">
                <a:latin typeface="Calibri" panose="020F0502020204030204" pitchFamily="34" charset="0"/>
                <a:ea typeface="Calibri" panose="020F0502020204030204" pitchFamily="34" charset="0"/>
                <a:cs typeface="Times New Roman" panose="02020603050405020304" pitchFamily="18" charset="0"/>
              </a:rPr>
              <a:t>d</a:t>
            </a:r>
            <a:r>
              <a:rPr lang="en-US" sz="1400" b="1" dirty="0">
                <a:effectLst/>
                <a:latin typeface="Calibri" panose="020F0502020204030204" pitchFamily="34" charset="0"/>
                <a:ea typeface="Calibri" panose="020F0502020204030204" pitchFamily="34" charset="0"/>
                <a:cs typeface="Times New Roman" panose="02020603050405020304" pitchFamily="18" charset="0"/>
              </a:rPr>
              <a:t>amages to changerooms or other parts of the rink/facilities</a:t>
            </a:r>
          </a:p>
          <a:p>
            <a:pPr marL="342900" marR="0" lvl="0" indent="-342900">
              <a:lnSpc>
                <a:spcPct val="115000"/>
              </a:lnSpc>
              <a:spcBef>
                <a:spcPts val="0"/>
              </a:spcBef>
              <a:spcAft>
                <a:spcPts val="600"/>
              </a:spcAft>
              <a:buFont typeface="Symbol" panose="05050102010706020507" pitchFamily="18" charset="2"/>
              <a:buChar char=""/>
            </a:pPr>
            <a:r>
              <a:rPr lang="en-CA" sz="1400" dirty="0">
                <a:effectLst/>
                <a:latin typeface="Calibri" panose="020F0502020204030204" pitchFamily="34" charset="0"/>
                <a:ea typeface="Calibri" panose="020F0502020204030204" pitchFamily="34" charset="0"/>
                <a:cs typeface="Times New Roman" panose="02020603050405020304" pitchFamily="18" charset="0"/>
              </a:rPr>
              <a:t>This sanctioned minor hockey is open to U13 rep and house teams.</a:t>
            </a:r>
          </a:p>
          <a:p>
            <a:pPr marL="342900" marR="0" lvl="0" indent="-342900">
              <a:lnSpc>
                <a:spcPct val="115000"/>
              </a:lnSpc>
              <a:spcBef>
                <a:spcPts val="0"/>
              </a:spcBef>
              <a:spcAft>
                <a:spcPts val="600"/>
              </a:spcAft>
              <a:buFont typeface="Symbol" panose="05050102010706020507" pitchFamily="18" charset="2"/>
              <a:buChar char=""/>
            </a:pPr>
            <a:r>
              <a:rPr lang="en-CA" sz="1400" dirty="0">
                <a:effectLst/>
                <a:latin typeface="Calibri" panose="020F0502020204030204" pitchFamily="34" charset="0"/>
                <a:ea typeface="Calibri" panose="020F0502020204030204" pitchFamily="34" charset="0"/>
                <a:cs typeface="Times New Roman" panose="02020603050405020304" pitchFamily="18" charset="0"/>
              </a:rPr>
              <a:t>Each team will be allowed </a:t>
            </a:r>
            <a:r>
              <a:rPr lang="en-CA" sz="1400" b="1" dirty="0">
                <a:effectLst/>
                <a:latin typeface="Calibri" panose="020F0502020204030204" pitchFamily="34" charset="0"/>
                <a:ea typeface="Calibri" panose="020F0502020204030204" pitchFamily="34" charset="0"/>
                <a:cs typeface="Times New Roman" panose="02020603050405020304" pitchFamily="18" charset="0"/>
              </a:rPr>
              <a:t>to register 18 skaters and 2 goaltenders</a:t>
            </a:r>
            <a:r>
              <a:rPr lang="en-CA" sz="1400" dirty="0">
                <a:effectLst/>
                <a:latin typeface="Calibri" panose="020F0502020204030204" pitchFamily="34" charset="0"/>
                <a:ea typeface="Calibri" panose="020F0502020204030204" pitchFamily="34" charset="0"/>
                <a:cs typeface="Times New Roman" panose="02020603050405020304" pitchFamily="18" charset="0"/>
              </a:rPr>
              <a:t>. Roster changes will not be permitted to register players from another team in their association unless they are on their certified affiliated players list. All affiliated players must have proper documentation and be identified on the game sheet as an AP.</a:t>
            </a:r>
          </a:p>
          <a:p>
            <a:pPr marL="342900" indent="-342900">
              <a:lnSpc>
                <a:spcPct val="115000"/>
              </a:lnSpc>
              <a:spcBef>
                <a:spcPts val="0"/>
              </a:spcBef>
              <a:spcAft>
                <a:spcPts val="600"/>
              </a:spcAft>
              <a:buFont typeface="Symbol" panose="05050102010706020507" pitchFamily="18" charset="2"/>
              <a:buChar char=""/>
            </a:pPr>
            <a:r>
              <a:rPr lang="en-CA" sz="1400" dirty="0">
                <a:latin typeface="Calibri" panose="020F0502020204030204" pitchFamily="34" charset="0"/>
                <a:ea typeface="Calibri" panose="020F0502020204030204" pitchFamily="34" charset="0"/>
                <a:cs typeface="Times New Roman" panose="02020603050405020304" pitchFamily="18" charset="0"/>
              </a:rPr>
              <a:t>All sanctions and/or suspensions imposed on any player or team official prior to start of the tournament will remain in effect during the tournament. Anyone serving a suspension should be noted on the official game report when line-ups are filled out by the manager or coach.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400" dirty="0">
                <a:effectLst/>
                <a:latin typeface="Calibri" panose="020F0502020204030204" pitchFamily="34" charset="0"/>
                <a:ea typeface="Calibri" panose="020F0502020204030204" pitchFamily="34" charset="0"/>
                <a:cs typeface="Times New Roman" panose="02020603050405020304" pitchFamily="18" charset="0"/>
              </a:rPr>
              <a:t>Players can be used by only one team from any association in this tournament.</a:t>
            </a:r>
          </a:p>
          <a:p>
            <a:pPr marL="0" marR="0" lvl="0" indent="0">
              <a:lnSpc>
                <a:spcPct val="115000"/>
              </a:lnSpc>
              <a:spcBef>
                <a:spcPts val="0"/>
              </a:spcBef>
              <a:spcAft>
                <a:spcPts val="600"/>
              </a:spcAft>
              <a:buNone/>
            </a:pPr>
            <a:r>
              <a:rPr lang="en-CA" sz="1400" dirty="0">
                <a:effectLst/>
                <a:latin typeface="Calibri" panose="020F0502020204030204" pitchFamily="34" charset="0"/>
                <a:ea typeface="Calibri" panose="020F0502020204030204" pitchFamily="34" charset="0"/>
                <a:cs typeface="Times New Roman" panose="02020603050405020304" pitchFamily="18" charset="0"/>
              </a:rPr>
              <a:t>  </a:t>
            </a:r>
            <a:r>
              <a:rPr lang="en-CA" sz="1400" b="1" dirty="0">
                <a:effectLst/>
                <a:latin typeface="Calibri" panose="020F0502020204030204" pitchFamily="34" charset="0"/>
                <a:ea typeface="Calibri" panose="020F0502020204030204" pitchFamily="34" charset="0"/>
                <a:cs typeface="Times New Roman" panose="02020603050405020304" pitchFamily="18" charset="0"/>
              </a:rPr>
              <a:t>Example: </a:t>
            </a:r>
            <a:r>
              <a:rPr lang="en-CA" sz="1400" dirty="0">
                <a:effectLst/>
                <a:latin typeface="Calibri" panose="020F0502020204030204" pitchFamily="34" charset="0"/>
                <a:ea typeface="Calibri" panose="020F0502020204030204" pitchFamily="34" charset="0"/>
                <a:cs typeface="Times New Roman" panose="02020603050405020304" pitchFamily="18" charset="0"/>
              </a:rPr>
              <a:t>Brockville house league team member cannot be called up as an affiliate by the Brockville rep team, even if the house team has been eliminated from the tournament.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400" dirty="0">
                <a:effectLst/>
                <a:latin typeface="Calibri" panose="020F0502020204030204" pitchFamily="34" charset="0"/>
                <a:ea typeface="Calibri" panose="020F0502020204030204" pitchFamily="34" charset="0"/>
                <a:cs typeface="Times New Roman" panose="02020603050405020304" pitchFamily="18" charset="0"/>
              </a:rPr>
              <a:t>A player must participate in at least one game in the round-robin part of the tournament to be eligible for quarters, semis, and/or finals.</a:t>
            </a:r>
          </a:p>
          <a:p>
            <a:endParaRPr lang="en-US" sz="1800" dirty="0"/>
          </a:p>
        </p:txBody>
      </p:sp>
    </p:spTree>
    <p:extLst>
      <p:ext uri="{BB962C8B-B14F-4D97-AF65-F5344CB8AC3E}">
        <p14:creationId xmlns:p14="http://schemas.microsoft.com/office/powerpoint/2010/main" val="3051806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5613665"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5039833" y="269875"/>
            <a:ext cx="7038753" cy="6730409"/>
          </a:xfrm>
        </p:spPr>
        <p:txBody>
          <a:bodyPr>
            <a:noAutofit/>
          </a:bodyPr>
          <a:lstStyle/>
          <a:p>
            <a:pPr marL="342900" marR="0" lvl="0" indent="-342900">
              <a:lnSpc>
                <a:spcPct val="115000"/>
              </a:lnSpc>
              <a:spcBef>
                <a:spcPts val="0"/>
              </a:spcBef>
              <a:spcAft>
                <a:spcPts val="600"/>
              </a:spcAft>
              <a:buFont typeface="Symbol" panose="05050102010706020507" pitchFamily="18" charset="2"/>
              <a:buChar char=""/>
            </a:pPr>
            <a:r>
              <a:rPr lang="en-CA" sz="1300" dirty="0">
                <a:effectLst/>
                <a:latin typeface="Calibri" panose="020F0502020204030204" pitchFamily="34" charset="0"/>
                <a:ea typeface="Calibri" panose="020F0502020204030204" pitchFamily="34" charset="0"/>
                <a:cs typeface="Times New Roman" panose="02020603050405020304" pitchFamily="18" charset="0"/>
              </a:rPr>
              <a:t>The HOME and VISITING TEAM will be assigned by the tournament organizers for all round-robin games.  </a:t>
            </a:r>
            <a:r>
              <a:rPr lang="en-CA" sz="1300" b="1" dirty="0">
                <a:effectLst/>
                <a:latin typeface="Calibri" panose="020F0502020204030204" pitchFamily="34" charset="0"/>
                <a:ea typeface="Calibri" panose="020F0502020204030204" pitchFamily="34" charset="0"/>
                <a:cs typeface="Times New Roman" panose="02020603050405020304" pitchFamily="18" charset="0"/>
              </a:rPr>
              <a:t>The HOME TEAM will wear WHITE/LIGHT COLOURED jerseys</a:t>
            </a:r>
            <a:r>
              <a:rPr lang="en-CA" sz="1300" dirty="0">
                <a:effectLst/>
                <a:latin typeface="Calibri" panose="020F0502020204030204" pitchFamily="34" charset="0"/>
                <a:ea typeface="Calibri" panose="020F0502020204030204" pitchFamily="34" charset="0"/>
                <a:cs typeface="Times New Roman" panose="02020603050405020304" pitchFamily="18" charset="0"/>
              </a:rPr>
              <a:t>.  The team with the highest point total from pool games will be the Home Team in the semi-final and final games.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300" dirty="0">
                <a:effectLst/>
                <a:latin typeface="Calibri" panose="020F0502020204030204" pitchFamily="34" charset="0"/>
                <a:ea typeface="Calibri" panose="020F0502020204030204" pitchFamily="34" charset="0"/>
                <a:cs typeface="Times New Roman" panose="02020603050405020304" pitchFamily="18" charset="0"/>
              </a:rPr>
              <a:t>A team official must sign each game sheet when submitting the line-up.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1" indent="0">
              <a:lnSpc>
                <a:spcPct val="115000"/>
              </a:lnSpc>
              <a:spcBef>
                <a:spcPts val="0"/>
              </a:spcBef>
              <a:spcAft>
                <a:spcPts val="600"/>
              </a:spcAft>
              <a:buNone/>
            </a:pPr>
            <a:r>
              <a:rPr lang="en-CA" sz="1300" b="1" dirty="0">
                <a:effectLst/>
                <a:latin typeface="Calibri" panose="020F0502020204030204" pitchFamily="34" charset="0"/>
                <a:ea typeface="Calibri" panose="020F0502020204030204" pitchFamily="34" charset="0"/>
                <a:cs typeface="Times New Roman" panose="02020603050405020304" pitchFamily="18" charset="0"/>
              </a:rPr>
              <a:t>Note: You must indicate your team’s trainer's official card number on each game report.  </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300" dirty="0">
                <a:effectLst/>
                <a:latin typeface="Calibri" panose="020F0502020204030204" pitchFamily="34" charset="0"/>
                <a:ea typeface="Calibri" panose="020F0502020204030204" pitchFamily="34" charset="0"/>
                <a:cs typeface="Times New Roman" panose="02020603050405020304" pitchFamily="18" charset="0"/>
              </a:rPr>
              <a:t>Each team is guaranteed three games</a:t>
            </a:r>
            <a:r>
              <a:rPr lang="en-CA" sz="1300" dirty="0">
                <a:latin typeface="Calibri" panose="020F0502020204030204" pitchFamily="34" charset="0"/>
                <a:ea typeface="Calibri" panose="020F0502020204030204" pitchFamily="34" charset="0"/>
                <a:cs typeface="Times New Roman" panose="02020603050405020304" pitchFamily="18" charset="0"/>
              </a:rPr>
              <a:t>. </a:t>
            </a:r>
            <a:r>
              <a:rPr lang="en-CA" sz="1300" dirty="0">
                <a:effectLst/>
                <a:latin typeface="Calibri" panose="020F0502020204030204" pitchFamily="34" charset="0"/>
                <a:ea typeface="Calibri" panose="020F0502020204030204" pitchFamily="34" charset="0"/>
                <a:cs typeface="Times New Roman" panose="02020603050405020304" pitchFamily="18" charset="0"/>
              </a:rPr>
              <a:t>All tournament games will be played at the Brockville Memorial Civic Centre &amp; Brockville Centennial Youth Arena. No other rinks will be used for games except in the event of scheduling emergencies.  </a:t>
            </a:r>
          </a:p>
          <a:p>
            <a:pPr marL="342900" marR="0" lvl="0" indent="-342900">
              <a:lnSpc>
                <a:spcPct val="100000"/>
              </a:lnSpc>
              <a:spcBef>
                <a:spcPts val="0"/>
              </a:spcBef>
              <a:spcAft>
                <a:spcPts val="600"/>
              </a:spcAft>
              <a:buFont typeface="Symbol" panose="05050102010706020507" pitchFamily="18" charset="2"/>
              <a:buChar char=""/>
            </a:pPr>
            <a:r>
              <a:rPr lang="en-CA" sz="1300" b="1" dirty="0">
                <a:latin typeface="Calibri" panose="020F0502020204030204" pitchFamily="34" charset="0"/>
                <a:ea typeface="Calibri" panose="020F0502020204030204" pitchFamily="34" charset="0"/>
                <a:cs typeface="Times New Roman" panose="02020603050405020304" pitchFamily="18" charset="0"/>
              </a:rPr>
              <a:t>Minor Penalties = 2 min. Major penalties = 4 min. </a:t>
            </a:r>
          </a:p>
          <a:p>
            <a:pPr marL="0" marR="0" lvl="0" indent="0">
              <a:lnSpc>
                <a:spcPct val="100000"/>
              </a:lnSpc>
              <a:spcBef>
                <a:spcPts val="0"/>
              </a:spcBef>
              <a:spcAft>
                <a:spcPts val="600"/>
              </a:spcAft>
              <a:buNone/>
            </a:pPr>
            <a:r>
              <a:rPr lang="en-CA" sz="1300" b="1" dirty="0">
                <a:latin typeface="Calibri" panose="020F0502020204030204" pitchFamily="34" charset="0"/>
                <a:ea typeface="Calibri" panose="020F0502020204030204" pitchFamily="34" charset="0"/>
                <a:cs typeface="Times New Roman" panose="02020603050405020304" pitchFamily="18" charset="0"/>
              </a:rPr>
              <a:t>Running clock: Minor penalties = 3 min, Major penalties = 5min</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300" dirty="0">
                <a:effectLst/>
                <a:latin typeface="Calibri" panose="020F0502020204030204" pitchFamily="34" charset="0"/>
                <a:ea typeface="Calibri" panose="020F0502020204030204" pitchFamily="34" charset="0"/>
                <a:cs typeface="Times New Roman" panose="02020603050405020304" pitchFamily="18" charset="0"/>
              </a:rPr>
              <a:t>All games will consist of </a:t>
            </a:r>
            <a:r>
              <a:rPr lang="en-CA" sz="1300" b="1" dirty="0">
                <a:effectLst/>
                <a:latin typeface="Calibri" panose="020F0502020204030204" pitchFamily="34" charset="0"/>
                <a:ea typeface="Calibri" panose="020F0502020204030204" pitchFamily="34" charset="0"/>
                <a:cs typeface="Times New Roman" panose="02020603050405020304" pitchFamily="18" charset="0"/>
              </a:rPr>
              <a:t>three 10-minute stop time periods, with a two-minute warm-up</a:t>
            </a:r>
            <a:r>
              <a:rPr lang="en-CA" sz="1300" dirty="0">
                <a:effectLst/>
                <a:latin typeface="Calibri" panose="020F0502020204030204" pitchFamily="34" charset="0"/>
                <a:ea typeface="Calibri" panose="020F0502020204030204" pitchFamily="34" charset="0"/>
                <a:cs typeface="Times New Roman" panose="02020603050405020304" pitchFamily="18" charset="0"/>
              </a:rPr>
              <a:t>. Round</a:t>
            </a:r>
            <a:r>
              <a:rPr lang="en-CA" sz="1300" dirty="0">
                <a:latin typeface="Calibri" panose="020F0502020204030204" pitchFamily="34" charset="0"/>
                <a:ea typeface="Calibri" panose="020F0502020204030204" pitchFamily="34" charset="0"/>
                <a:cs typeface="Times New Roman" panose="02020603050405020304" pitchFamily="18" charset="0"/>
              </a:rPr>
              <a:t>-</a:t>
            </a:r>
            <a:r>
              <a:rPr lang="en-CA" sz="1300" dirty="0">
                <a:effectLst/>
                <a:latin typeface="Calibri" panose="020F0502020204030204" pitchFamily="34" charset="0"/>
                <a:ea typeface="Calibri" panose="020F0502020204030204" pitchFamily="34" charset="0"/>
                <a:cs typeface="Times New Roman" panose="02020603050405020304" pitchFamily="18" charset="0"/>
              </a:rPr>
              <a:t>robin games will have </a:t>
            </a:r>
            <a:r>
              <a:rPr lang="en-CA" sz="1300" b="1" dirty="0">
                <a:effectLst/>
                <a:latin typeface="Calibri" panose="020F0502020204030204" pitchFamily="34" charset="0"/>
                <a:ea typeface="Calibri" panose="020F0502020204030204" pitchFamily="34" charset="0"/>
                <a:cs typeface="Times New Roman" panose="02020603050405020304" pitchFamily="18" charset="0"/>
              </a:rPr>
              <a:t>a 50-minute curfew</a:t>
            </a:r>
            <a:r>
              <a:rPr lang="en-CA" sz="13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300" dirty="0">
                <a:effectLst/>
                <a:latin typeface="Calibri" panose="020F0502020204030204" pitchFamily="34" charset="0"/>
                <a:ea typeface="Calibri" panose="020F0502020204030204" pitchFamily="34" charset="0"/>
                <a:cs typeface="Times New Roman" panose="02020603050405020304" pitchFamily="18" charset="0"/>
              </a:rPr>
              <a:t>Handshakes will take place following each game. </a:t>
            </a:r>
          </a:p>
          <a:p>
            <a:pPr marL="342900" indent="-342900">
              <a:lnSpc>
                <a:spcPct val="115000"/>
              </a:lnSpc>
              <a:spcBef>
                <a:spcPts val="0"/>
              </a:spcBef>
              <a:spcAft>
                <a:spcPts val="600"/>
              </a:spcAft>
              <a:buFont typeface="Symbol" panose="05050102010706020507" pitchFamily="18" charset="2"/>
              <a:buChar char=""/>
            </a:pPr>
            <a:r>
              <a:rPr lang="en-CA" sz="1300" dirty="0">
                <a:latin typeface="Calibri" panose="020F0502020204030204" pitchFamily="34" charset="0"/>
                <a:ea typeface="Calibri" panose="020F0502020204030204" pitchFamily="34" charset="0"/>
                <a:cs typeface="Times New Roman" panose="02020603050405020304" pitchFamily="18" charset="0"/>
              </a:rPr>
              <a:t>Any fighting will equal ejection of player for the remainder of the tournament.</a:t>
            </a:r>
            <a:endParaRPr lang="en-CA"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300" b="1" dirty="0">
                <a:effectLst/>
                <a:latin typeface="Calibri" panose="020F0502020204030204" pitchFamily="34" charset="0"/>
                <a:ea typeface="Calibri" panose="020F0502020204030204" pitchFamily="34" charset="0"/>
                <a:cs typeface="Times New Roman" panose="02020603050405020304" pitchFamily="18" charset="0"/>
              </a:rPr>
              <a:t>During the third period, running time will commence if there is a five (5) or more goal spread, and will not revert to stop time for any reason. </a:t>
            </a:r>
            <a:r>
              <a:rPr lang="en-CA" sz="1300" dirty="0">
                <a:effectLst/>
                <a:latin typeface="Calibri" panose="020F0502020204030204" pitchFamily="34" charset="0"/>
                <a:ea typeface="Calibri" panose="020F0502020204030204" pitchFamily="34" charset="0"/>
                <a:cs typeface="Times New Roman" panose="02020603050405020304" pitchFamily="18" charset="0"/>
              </a:rPr>
              <a:t>While all scoring will be recorded on the official game sheet, the score clock will not reflect more than a 5-goal differential.</a:t>
            </a:r>
          </a:p>
          <a:p>
            <a:pPr marL="342900" indent="-342900">
              <a:lnSpc>
                <a:spcPct val="115000"/>
              </a:lnSpc>
              <a:spcBef>
                <a:spcPts val="0"/>
              </a:spcBef>
              <a:spcAft>
                <a:spcPts val="600"/>
              </a:spcAft>
              <a:buFont typeface="Symbol" panose="05050102010706020507" pitchFamily="18" charset="2"/>
              <a:buChar char=""/>
            </a:pPr>
            <a:r>
              <a:rPr lang="en-CA" sz="1300" dirty="0">
                <a:latin typeface="Calibri" panose="020F0502020204030204" pitchFamily="34" charset="0"/>
                <a:ea typeface="Calibri" panose="020F0502020204030204" pitchFamily="34" charset="0"/>
                <a:cs typeface="Times New Roman" panose="02020603050405020304" pitchFamily="18" charset="0"/>
              </a:rPr>
              <a:t>Hustler of the game awards will be presented after each game to each team.  Hustler Award winners will be chosen by the bench staff of their own team and be presented by a Brockville volunteer or referee.</a:t>
            </a:r>
          </a:p>
          <a:p>
            <a:pPr marL="342900" marR="0" lvl="0" indent="-342900">
              <a:lnSpc>
                <a:spcPct val="115000"/>
              </a:lnSpc>
              <a:spcBef>
                <a:spcPts val="0"/>
              </a:spcBef>
              <a:spcAft>
                <a:spcPts val="600"/>
              </a:spcAft>
              <a:buFont typeface="Symbol" panose="05050102010706020507" pitchFamily="18" charset="2"/>
              <a:buChar char=""/>
            </a:pPr>
            <a:r>
              <a:rPr lang="en-CA" sz="1200" dirty="0">
                <a:latin typeface="Calibri" panose="020F0502020204030204" pitchFamily="34" charset="0"/>
                <a:ea typeface="Calibri" panose="020F0502020204030204" pitchFamily="34" charset="0"/>
                <a:cs typeface="Times New Roman" panose="02020603050405020304" pitchFamily="18" charset="0"/>
              </a:rPr>
              <a:t>There </a:t>
            </a:r>
            <a:r>
              <a:rPr lang="en-CA" sz="1200" b="1" dirty="0">
                <a:latin typeface="Calibri" panose="020F0502020204030204" pitchFamily="34" charset="0"/>
                <a:ea typeface="Calibri" panose="020F0502020204030204" pitchFamily="34" charset="0"/>
                <a:cs typeface="Times New Roman" panose="02020603050405020304" pitchFamily="18" charset="0"/>
              </a:rPr>
              <a:t>are NO timeouts allowed during round-robin games. </a:t>
            </a:r>
            <a:r>
              <a:rPr lang="en-CA" sz="1200" dirty="0">
                <a:latin typeface="Calibri" panose="020F0502020204030204" pitchFamily="34" charset="0"/>
                <a:ea typeface="Calibri" panose="020F0502020204030204" pitchFamily="34" charset="0"/>
                <a:cs typeface="Times New Roman" panose="02020603050405020304" pitchFamily="18" charset="0"/>
              </a:rPr>
              <a:t>In the quarters, semis, and finals, each team is allowed one 30-second timeout. The head coach will ask the referee for his team’s timeout during a stoppage in play</a:t>
            </a:r>
            <a:r>
              <a:rPr lang="en-CA" sz="1200" b="1" dirty="0">
                <a:latin typeface="Calibri" panose="020F0502020204030204" pitchFamily="34" charset="0"/>
                <a:ea typeface="Calibri" panose="020F0502020204030204" pitchFamily="34" charset="0"/>
                <a:cs typeface="Times New Roman" panose="02020603050405020304" pitchFamily="18" charset="0"/>
              </a:rPr>
              <a:t>. NO TIMEOUTS IN OT PERIODS</a:t>
            </a:r>
            <a:r>
              <a:rPr lang="en-CA" sz="1200" dirty="0">
                <a:latin typeface="Calibri" panose="020F0502020204030204" pitchFamily="34" charset="0"/>
                <a:ea typeface="Calibri" panose="020F0502020204030204" pitchFamily="34" charset="0"/>
                <a:cs typeface="Times New Roman" panose="02020603050405020304" pitchFamily="18" charset="0"/>
              </a:rPr>
              <a: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CA" sz="1200" dirty="0">
                <a:latin typeface="Calibri" panose="020F0502020204030204" pitchFamily="34" charset="0"/>
                <a:ea typeface="Calibri" panose="020F0502020204030204" pitchFamily="34" charset="0"/>
                <a:cs typeface="Times New Roman" panose="02020603050405020304" pitchFamily="18" charset="0"/>
              </a:rPr>
              <a:t>A two or three-referee system will be used for all games, with all refs and linesmen certified by HEO to work this level</a:t>
            </a:r>
            <a:endParaRPr lang="en-US" sz="13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375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5805377" y="159488"/>
            <a:ext cx="6383575" cy="6523802"/>
          </a:xfrm>
        </p:spPr>
        <p:txBody>
          <a:bodyPr>
            <a:noAutofit/>
          </a:bodyPr>
          <a:lstStyle/>
          <a:p>
            <a:pPr marL="0" marR="0" lvl="0" indent="0" algn="ctr">
              <a:lnSpc>
                <a:spcPct val="115000"/>
              </a:lnSpc>
              <a:spcBef>
                <a:spcPts val="0"/>
              </a:spcBef>
              <a:spcAft>
                <a:spcPts val="600"/>
              </a:spcAft>
              <a:buNone/>
            </a:pPr>
            <a:r>
              <a:rPr lang="en-US" sz="1300" b="1" u="sng" dirty="0">
                <a:effectLst/>
                <a:latin typeface="Calibri" panose="020F0502020204030204" pitchFamily="34" charset="0"/>
                <a:ea typeface="Calibri" panose="020F0502020204030204" pitchFamily="34" charset="0"/>
                <a:cs typeface="Times New Roman" panose="02020603050405020304" pitchFamily="18" charset="0"/>
              </a:rPr>
              <a:t>ROUND-ROBIN</a:t>
            </a:r>
          </a:p>
          <a:p>
            <a:pPr>
              <a:lnSpc>
                <a:spcPct val="115000"/>
              </a:lnSpc>
              <a:spcBef>
                <a:spcPts val="0"/>
              </a:spcBef>
              <a:spcAft>
                <a:spcPts val="1000"/>
              </a:spcAft>
            </a:pPr>
            <a:r>
              <a:rPr lang="en-CA" sz="1300" dirty="0">
                <a:latin typeface="Calibri" panose="020F0502020204030204" pitchFamily="34" charset="0"/>
                <a:ea typeface="Calibri" panose="020F0502020204030204" pitchFamily="34" charset="0"/>
                <a:cs typeface="Times New Roman" panose="02020603050405020304" pitchFamily="18" charset="0"/>
              </a:rPr>
              <a:t>R</a:t>
            </a:r>
            <a:r>
              <a:rPr lang="en-CA" sz="1300" dirty="0">
                <a:effectLst/>
                <a:latin typeface="Calibri" panose="020F0502020204030204" pitchFamily="34" charset="0"/>
                <a:ea typeface="Calibri" panose="020F0502020204030204" pitchFamily="34" charset="0"/>
                <a:cs typeface="Times New Roman" panose="02020603050405020304" pitchFamily="18" charset="0"/>
              </a:rPr>
              <a:t>ound-robin games will be used to determine teams advancing to rounds as follows: Teams receive 2 points for a win, 1 point for a tie, and 0 points for a loss. </a:t>
            </a:r>
          </a:p>
          <a:p>
            <a:pPr>
              <a:lnSpc>
                <a:spcPct val="115000"/>
              </a:lnSpc>
              <a:spcBef>
                <a:spcPts val="0"/>
              </a:spcBef>
              <a:spcAft>
                <a:spcPts val="1000"/>
              </a:spcAft>
            </a:pPr>
            <a:r>
              <a:rPr lang="en-CA" sz="1300" dirty="0">
                <a:latin typeface="Calibri" panose="020F0502020204030204" pitchFamily="34" charset="0"/>
                <a:ea typeface="Calibri" panose="020F0502020204030204" pitchFamily="34" charset="0"/>
                <a:cs typeface="Times New Roman" panose="02020603050405020304" pitchFamily="18" charset="0"/>
              </a:rPr>
              <a:t>There are no overtime periods if the score is tied after any round robin game.</a:t>
            </a:r>
            <a:endParaRPr lang="en-CA" sz="1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spcAft>
                <a:spcPts val="1000"/>
              </a:spcAft>
            </a:pPr>
            <a:r>
              <a:rPr lang="en-CA" sz="1300" dirty="0">
                <a:latin typeface="Calibri" panose="020F0502020204030204" pitchFamily="34" charset="0"/>
                <a:ea typeface="Calibri" panose="020F0502020204030204" pitchFamily="34" charset="0"/>
                <a:cs typeface="Times New Roman" panose="02020603050405020304" pitchFamily="18" charset="0"/>
              </a:rPr>
              <a:t>If a team forfeits a game (no show or drops out), that team is automatically allotted a default loss with a score of </a:t>
            </a:r>
            <a:r>
              <a:rPr lang="en-CA" sz="1300" dirty="0">
                <a:effectLst/>
                <a:latin typeface="Calibri" panose="020F0502020204030204" pitchFamily="34" charset="0"/>
                <a:ea typeface="Calibri" panose="020F0502020204030204" pitchFamily="34" charset="0"/>
                <a:cs typeface="Times New Roman" panose="02020603050405020304" pitchFamily="18" charset="0"/>
              </a:rPr>
              <a:t> 0-3.</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spcAft>
                <a:spcPts val="1000"/>
              </a:spcAft>
            </a:pPr>
            <a:r>
              <a:rPr lang="en-CA" sz="1400" b="1" dirty="0">
                <a:effectLst/>
                <a:latin typeface="Calibri" panose="020F0502020204030204" pitchFamily="34" charset="0"/>
                <a:ea typeface="Calibri" panose="020F0502020204030204" pitchFamily="34" charset="0"/>
                <a:cs typeface="Times New Roman" panose="02020603050405020304" pitchFamily="18" charset="0"/>
              </a:rPr>
              <a:t>For </a:t>
            </a:r>
            <a:r>
              <a:rPr lang="en-CA" sz="1400" b="1" dirty="0">
                <a:latin typeface="Calibri" panose="020F0502020204030204" pitchFamily="34" charset="0"/>
                <a:ea typeface="Calibri" panose="020F0502020204030204" pitchFamily="34" charset="0"/>
                <a:cs typeface="Times New Roman" panose="02020603050405020304" pitchFamily="18" charset="0"/>
              </a:rPr>
              <a:t>H</a:t>
            </a:r>
            <a:r>
              <a:rPr lang="en-CA" sz="1400" b="1" dirty="0">
                <a:effectLst/>
                <a:latin typeface="Calibri" panose="020F0502020204030204" pitchFamily="34" charset="0"/>
                <a:ea typeface="Calibri" panose="020F0502020204030204" pitchFamily="34" charset="0"/>
                <a:cs typeface="Times New Roman" panose="02020603050405020304" pitchFamily="18" charset="0"/>
              </a:rPr>
              <a:t>ouse B  </a:t>
            </a:r>
            <a:r>
              <a:rPr lang="en-CA" sz="1300" dirty="0">
                <a:effectLst/>
                <a:latin typeface="Calibri" panose="020F0502020204030204" pitchFamily="34" charset="0"/>
                <a:ea typeface="Calibri" panose="020F0502020204030204" pitchFamily="34" charset="0"/>
                <a:cs typeface="Times New Roman" panose="02020603050405020304" pitchFamily="18" charset="0"/>
              </a:rPr>
              <a:t>– The top 2 teams in each pool will advance to the playoffs. Seeds 1 and 2 automatically advance to the semi-finals. Seeds 3 to 6 play a quarter-final </a:t>
            </a:r>
            <a:r>
              <a:rPr lang="en-CA" sz="1300" dirty="0">
                <a:latin typeface="Calibri" panose="020F0502020204030204" pitchFamily="34" charset="0"/>
                <a:ea typeface="Calibri" panose="020F0502020204030204" pitchFamily="34" charset="0"/>
                <a:cs typeface="Times New Roman" panose="02020603050405020304" pitchFamily="18" charset="0"/>
              </a:rPr>
              <a:t>game. </a:t>
            </a:r>
          </a:p>
          <a:p>
            <a:pPr>
              <a:lnSpc>
                <a:spcPct val="115000"/>
              </a:lnSpc>
              <a:spcBef>
                <a:spcPts val="0"/>
              </a:spcBef>
              <a:spcAft>
                <a:spcPts val="1000"/>
              </a:spcAft>
            </a:pPr>
            <a:r>
              <a:rPr lang="en-CA" sz="1400" b="1" dirty="0">
                <a:latin typeface="Calibri" panose="020F0502020204030204" pitchFamily="34" charset="0"/>
                <a:ea typeface="Calibri" panose="020F0502020204030204" pitchFamily="34" charset="0"/>
                <a:cs typeface="Times New Roman" panose="02020603050405020304" pitchFamily="18" charset="0"/>
              </a:rPr>
              <a:t>For REP &amp; House C </a:t>
            </a:r>
            <a:r>
              <a:rPr lang="en-CA" sz="1300" dirty="0">
                <a:latin typeface="Calibri" panose="020F0502020204030204" pitchFamily="34" charset="0"/>
                <a:ea typeface="Calibri" panose="020F0502020204030204" pitchFamily="34" charset="0"/>
                <a:cs typeface="Times New Roman" panose="02020603050405020304" pitchFamily="18" charset="0"/>
              </a:rPr>
              <a:t>– The top 2 teams in each pool advance to the  semi-finals. </a:t>
            </a:r>
          </a:p>
          <a:p>
            <a:pPr marL="0" indent="0">
              <a:lnSpc>
                <a:spcPct val="115000"/>
              </a:lnSpc>
              <a:spcBef>
                <a:spcPts val="0"/>
              </a:spcBef>
              <a:spcAft>
                <a:spcPts val="1000"/>
              </a:spcAft>
              <a:buNone/>
            </a:pPr>
            <a:r>
              <a:rPr lang="en-CA" sz="1300" dirty="0">
                <a:effectLst/>
                <a:latin typeface="Calibri" panose="020F0502020204030204" pitchFamily="34" charset="0"/>
                <a:ea typeface="Calibri" panose="020F0502020204030204" pitchFamily="34" charset="0"/>
                <a:cs typeface="Times New Roman" panose="02020603050405020304" pitchFamily="18" charset="0"/>
              </a:rPr>
              <a:t>If after round-robin play there is a tie in total points, the following will be used as  </a:t>
            </a:r>
          </a:p>
          <a:p>
            <a:pPr marL="0" indent="0">
              <a:lnSpc>
                <a:spcPct val="115000"/>
              </a:lnSpc>
              <a:spcBef>
                <a:spcPts val="0"/>
              </a:spcBef>
              <a:spcAft>
                <a:spcPts val="1000"/>
              </a:spcAft>
              <a:buNone/>
            </a:pPr>
            <a:r>
              <a:rPr lang="en-CA" sz="1300" dirty="0">
                <a:effectLst/>
                <a:latin typeface="Calibri" panose="020F0502020204030204" pitchFamily="34" charset="0"/>
                <a:ea typeface="Calibri" panose="020F0502020204030204" pitchFamily="34" charset="0"/>
                <a:cs typeface="Times New Roman" panose="02020603050405020304" pitchFamily="18" charset="0"/>
              </a:rPr>
              <a:t>   </a:t>
            </a:r>
            <a:r>
              <a:rPr lang="en-CA" sz="1300" b="1" u="sng" dirty="0">
                <a:effectLst/>
                <a:latin typeface="Calibri" panose="020F0502020204030204" pitchFamily="34" charset="0"/>
                <a:ea typeface="Calibri" panose="020F0502020204030204" pitchFamily="34" charset="0"/>
                <a:cs typeface="Times New Roman" panose="02020603050405020304" pitchFamily="18" charset="0"/>
              </a:rPr>
              <a:t>TIE-BREAKERS</a:t>
            </a:r>
            <a:r>
              <a:rPr lang="en-CA" sz="1300" dirty="0">
                <a:effectLst/>
                <a:latin typeface="Calibri" panose="020F0502020204030204" pitchFamily="34" charset="0"/>
                <a:ea typeface="Calibri" panose="020F0502020204030204" pitchFamily="34" charset="0"/>
                <a:cs typeface="Times New Roman" panose="02020603050405020304" pitchFamily="18" charset="0"/>
              </a:rPr>
              <a: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If 2 teams are tied in points; the team winning the head-to-head contest will be ranked higher.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Two or more teams tied; the team with the best goal differential (goals for minus goals against) will be ranked higher.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Teams still tied; the team with the fewest number of goals against will be ranked higher.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Teams still tied; the team with the greatest number of goals for will be ranked higher.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Teams still tied; the team scoring the earliest goal in their 1</a:t>
            </a:r>
            <a:r>
              <a:rPr lang="en-CA" sz="13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CA" sz="1300" dirty="0">
                <a:effectLst/>
                <a:latin typeface="Calibri" panose="020F0502020204030204" pitchFamily="34" charset="0"/>
                <a:ea typeface="Calibri" panose="020F0502020204030204" pitchFamily="34" charset="0"/>
                <a:cs typeface="Times New Roman" panose="02020603050405020304" pitchFamily="18" charset="0"/>
              </a:rPr>
              <a:t> game will be ranked higher.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pPr>
            <a:r>
              <a:rPr lang="en-CA" sz="1300" dirty="0">
                <a:effectLst/>
                <a:latin typeface="Calibri" panose="020F0502020204030204" pitchFamily="34" charset="0"/>
                <a:ea typeface="Calibri" panose="020F0502020204030204" pitchFamily="34" charset="0"/>
                <a:cs typeface="Times New Roman" panose="02020603050405020304" pitchFamily="18" charset="0"/>
              </a:rPr>
              <a:t>A coin toss will decide rank.</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5397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6050320" y="131810"/>
            <a:ext cx="6116549" cy="6594380"/>
          </a:xfrm>
        </p:spPr>
        <p:txBody>
          <a:bodyPr>
            <a:normAutofit/>
          </a:bodyPr>
          <a:lstStyle/>
          <a:p>
            <a:pPr marL="0" marR="0" indent="0" algn="ctr">
              <a:lnSpc>
                <a:spcPct val="115000"/>
              </a:lnSpc>
              <a:spcBef>
                <a:spcPts val="0"/>
              </a:spcBef>
              <a:spcAft>
                <a:spcPts val="1000"/>
              </a:spcAft>
              <a:buNone/>
            </a:pPr>
            <a:r>
              <a:rPr lang="en-CA" sz="1400" b="1" u="sng" dirty="0">
                <a:effectLst/>
                <a:latin typeface="Calibri" panose="020F0502020204030204" pitchFamily="34" charset="0"/>
                <a:ea typeface="Calibri" panose="020F0502020204030204" pitchFamily="34" charset="0"/>
                <a:cs typeface="Times New Roman" panose="02020603050405020304" pitchFamily="18" charset="0"/>
              </a:rPr>
              <a:t>QUARTERS, SEMI-FINALS and FINALS TIE BREAKER</a:t>
            </a:r>
            <a:endParaRPr lang="en-US" sz="14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CA" sz="1400" dirty="0">
                <a:effectLst/>
                <a:latin typeface="Calibri" panose="020F0502020204030204" pitchFamily="34" charset="0"/>
                <a:ea typeface="Calibri" panose="020F0502020204030204" pitchFamily="34" charset="0"/>
                <a:cs typeface="Times New Roman" panose="02020603050405020304" pitchFamily="18" charset="0"/>
              </a:rPr>
              <a:t>In the quarters, semi-finals or finals, if a game is tied after regulation play (not curfewed), the winner will be determined as follows: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CA" sz="1400" b="1" dirty="0">
                <a:effectLst/>
                <a:latin typeface="Calibri" panose="020F0502020204030204" pitchFamily="34" charset="0"/>
                <a:ea typeface="Calibri" panose="020F0502020204030204" pitchFamily="34" charset="0"/>
                <a:cs typeface="Times New Roman" panose="02020603050405020304" pitchFamily="18" charset="0"/>
              </a:rPr>
              <a:t>Quarters/Semi-finals/finals</a:t>
            </a:r>
            <a:r>
              <a:rPr lang="en-CA" sz="1400" dirty="0">
                <a:effectLst/>
                <a:latin typeface="Calibri" panose="020F0502020204030204" pitchFamily="34" charset="0"/>
                <a:ea typeface="Calibri" panose="020F0502020204030204" pitchFamily="34" charset="0"/>
                <a:cs typeface="Times New Roman" panose="02020603050405020304" pitchFamily="18" charset="0"/>
              </a:rPr>
              <a:t>:  Teams will play an overtime period, with </a:t>
            </a:r>
            <a:r>
              <a:rPr lang="en-CA" sz="1400" b="1" dirty="0">
                <a:effectLst/>
                <a:latin typeface="Calibri" panose="020F0502020204030204" pitchFamily="34" charset="0"/>
                <a:ea typeface="Calibri" panose="020F0502020204030204" pitchFamily="34" charset="0"/>
                <a:cs typeface="Times New Roman" panose="02020603050405020304" pitchFamily="18" charset="0"/>
              </a:rPr>
              <a:t>4 players aside (three-on-three plus goalie</a:t>
            </a:r>
            <a:r>
              <a:rPr lang="en-CA"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15000"/>
              </a:lnSpc>
              <a:spcBef>
                <a:spcPts val="0"/>
              </a:spcBef>
              <a:spcAft>
                <a:spcPts val="1000"/>
              </a:spcAft>
              <a:buNone/>
            </a:pPr>
            <a:r>
              <a:rPr lang="en-CA" sz="1400" dirty="0">
                <a:effectLst/>
                <a:latin typeface="Calibri" panose="020F0502020204030204" pitchFamily="34" charset="0"/>
                <a:ea typeface="Calibri" panose="020F0502020204030204" pitchFamily="34" charset="0"/>
                <a:cs typeface="Times New Roman" panose="02020603050405020304" pitchFamily="18" charset="0"/>
              </a:rPr>
              <a:t>THIS IS SUDDEN VICTORY HOCKEY</a:t>
            </a:r>
            <a:r>
              <a:rPr lang="en-CA" sz="1400" dirty="0">
                <a:latin typeface="Calibri" panose="020F0502020204030204" pitchFamily="34" charset="0"/>
                <a:ea typeface="Calibri" panose="020F0502020204030204" pitchFamily="34" charset="0"/>
                <a:cs typeface="Times New Roman" panose="02020603050405020304" pitchFamily="18" charset="0"/>
              </a:rPr>
              <a:t> - </a:t>
            </a:r>
            <a:r>
              <a:rPr lang="en-CA" sz="1400" dirty="0">
                <a:effectLst/>
                <a:latin typeface="Calibri" panose="020F0502020204030204" pitchFamily="34" charset="0"/>
                <a:ea typeface="Calibri" panose="020F0502020204030204" pitchFamily="34" charset="0"/>
                <a:cs typeface="Times New Roman" panose="02020603050405020304" pitchFamily="18" charset="0"/>
              </a:rPr>
              <a:t>FIRST GOAL WINS!  Note: teams will switch ends for the beginning of the overtime period. If a penalty is called during the three-on-three overtime, the non-offending team will put an additional skater on the ice to gain the man advantage for the duration of the penalty to the next play stoppage.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CA" sz="1400" b="1" dirty="0">
                <a:effectLst/>
                <a:latin typeface="Calibri" panose="020F0502020204030204" pitchFamily="34" charset="0"/>
                <a:ea typeface="Calibri" panose="020F0502020204030204" pitchFamily="34" charset="0"/>
                <a:cs typeface="Times New Roman" panose="02020603050405020304" pitchFamily="18" charset="0"/>
              </a:rPr>
              <a:t>Quarters, Semi-finals:</a:t>
            </a:r>
            <a:r>
              <a:rPr lang="en-CA" sz="1400" dirty="0">
                <a:effectLst/>
                <a:latin typeface="Calibri" panose="020F0502020204030204" pitchFamily="34" charset="0"/>
                <a:ea typeface="Calibri" panose="020F0502020204030204" pitchFamily="34" charset="0"/>
                <a:cs typeface="Times New Roman" panose="02020603050405020304" pitchFamily="18" charset="0"/>
              </a:rPr>
              <a:t> Teams will play one, 5-minute OT period.  If no winner is determined after the OT, a shootout will take place.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CA" sz="1400" b="1" dirty="0">
                <a:effectLst/>
                <a:latin typeface="Calibri" panose="020F0502020204030204" pitchFamily="34" charset="0"/>
                <a:ea typeface="Calibri" panose="020F0502020204030204" pitchFamily="34" charset="0"/>
                <a:cs typeface="Times New Roman" panose="02020603050405020304" pitchFamily="18" charset="0"/>
              </a:rPr>
              <a:t>Finals</a:t>
            </a:r>
            <a:r>
              <a:rPr lang="en-CA" sz="1400" dirty="0">
                <a:effectLst/>
                <a:latin typeface="Calibri" panose="020F0502020204030204" pitchFamily="34" charset="0"/>
                <a:ea typeface="Calibri" panose="020F0502020204030204" pitchFamily="34" charset="0"/>
                <a:cs typeface="Times New Roman" panose="02020603050405020304" pitchFamily="18" charset="0"/>
              </a:rPr>
              <a:t>: Teams will play one, 10-minute OT period. If no winner is determined after the OT, a shootout will take place.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CA" sz="1400" b="1" dirty="0">
                <a:effectLst/>
                <a:latin typeface="Calibri" panose="020F0502020204030204" pitchFamily="34" charset="0"/>
                <a:ea typeface="Calibri" panose="020F0502020204030204" pitchFamily="34" charset="0"/>
                <a:cs typeface="Times New Roman" panose="02020603050405020304" pitchFamily="18" charset="0"/>
              </a:rPr>
              <a:t>Shootout: </a:t>
            </a:r>
            <a:r>
              <a:rPr lang="en-CA" sz="1400" dirty="0">
                <a:effectLst/>
                <a:latin typeface="Calibri" panose="020F0502020204030204" pitchFamily="34" charset="0"/>
                <a:ea typeface="Calibri" panose="020F0502020204030204" pitchFamily="34" charset="0"/>
                <a:cs typeface="Times New Roman" panose="02020603050405020304" pitchFamily="18" charset="0"/>
              </a:rPr>
              <a:t>Best of five shoot out. Individual shooters will shoot simultaneously.  If still tied after 5 shooters each, sudden victory shooters will occur until 1 team is victorious. Officials will keep track to ensure no player shoots twice until the whole team has shot (goaltenders and players serving penalties excluded).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CA" sz="1400" dirty="0">
                <a:effectLst/>
                <a:latin typeface="Calibri" panose="020F0502020204030204" pitchFamily="34" charset="0"/>
                <a:ea typeface="Calibri" panose="020F0502020204030204" pitchFamily="34" charset="0"/>
                <a:cs typeface="Times New Roman" panose="02020603050405020304" pitchFamily="18" charset="0"/>
              </a:rPr>
              <a:t>NOTE: No 30-second timeouts can be requested by the coach at any time during an overtime period. Timeouts are strictly for the first three periods of each game.</a:t>
            </a:r>
          </a:p>
          <a:p>
            <a:pPr marL="0" indent="0">
              <a:buNone/>
            </a:pPr>
            <a:endParaRPr lang="en-US" sz="1400" dirty="0"/>
          </a:p>
        </p:txBody>
      </p:sp>
    </p:spTree>
    <p:extLst>
      <p:ext uri="{BB962C8B-B14F-4D97-AF65-F5344CB8AC3E}">
        <p14:creationId xmlns:p14="http://schemas.microsoft.com/office/powerpoint/2010/main" val="217087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6116569" y="454111"/>
            <a:ext cx="5812465" cy="6302290"/>
          </a:xfrm>
        </p:spPr>
        <p:txBody>
          <a:bodyPr>
            <a:normAutofit/>
          </a:bodyPr>
          <a:lstStyle/>
          <a:p>
            <a:pPr marL="0" marR="0" indent="0" algn="ctr">
              <a:lnSpc>
                <a:spcPct val="115000"/>
              </a:lnSpc>
              <a:spcBef>
                <a:spcPts val="0"/>
              </a:spcBef>
              <a:spcAft>
                <a:spcPts val="1000"/>
              </a:spcAft>
              <a:buNone/>
            </a:pPr>
            <a:r>
              <a:rPr lang="en-CA" sz="1400" b="1" u="sng" dirty="0">
                <a:effectLst/>
                <a:latin typeface="Calibri" panose="020F0502020204030204" pitchFamily="34" charset="0"/>
                <a:ea typeface="Calibri" panose="020F0502020204030204" pitchFamily="34" charset="0"/>
                <a:cs typeface="Times New Roman" panose="02020603050405020304" pitchFamily="18" charset="0"/>
              </a:rPr>
              <a:t>PROTEST PROCEDURES</a:t>
            </a:r>
            <a:endParaRPr lang="en-US" sz="14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CA" sz="1400" dirty="0">
                <a:effectLst/>
                <a:latin typeface="Calibri" panose="020F0502020204030204" pitchFamily="34" charset="0"/>
                <a:ea typeface="Calibri" panose="020F0502020204030204" pitchFamily="34" charset="0"/>
                <a:cs typeface="Times New Roman" panose="02020603050405020304" pitchFamily="18" charset="0"/>
              </a:rPr>
              <a:t>Tournament co-ordinator and tournament officials will resolve any disputes concerning the application or interpretation of the tournament rules.  All decisions taken by the co-ordinator and officials of the BMHA tournament are binding and not subject to appeal.  A $100 deposit is required for any protest. This deposit is non-refundable if the protest is not upheld.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CA" sz="1400" b="1" dirty="0">
                <a:effectLst/>
                <a:latin typeface="Calibri" panose="020F0502020204030204" pitchFamily="34" charset="0"/>
                <a:ea typeface="Calibri" panose="020F0502020204030204" pitchFamily="34" charset="0"/>
                <a:cs typeface="Times New Roman" panose="02020603050405020304" pitchFamily="18" charset="0"/>
              </a:rPr>
              <a:t>Judgement calls by officials are not subject to protest.</a:t>
            </a:r>
          </a:p>
          <a:p>
            <a:pPr marL="0" indent="0" algn="ctr">
              <a:lnSpc>
                <a:spcPct val="115000"/>
              </a:lnSpc>
              <a:spcBef>
                <a:spcPts val="0"/>
              </a:spcBef>
              <a:spcAft>
                <a:spcPts val="1000"/>
              </a:spcAft>
              <a:buNone/>
            </a:pPr>
            <a:r>
              <a:rPr lang="en-CA" sz="1400" dirty="0">
                <a:effectLst/>
                <a:latin typeface="Calibri" panose="020F0502020204030204" pitchFamily="34" charset="0"/>
                <a:ea typeface="Calibri" panose="020F0502020204030204" pitchFamily="34" charset="0"/>
                <a:cs typeface="Times New Roman" panose="02020603050405020304" pitchFamily="18" charset="0"/>
              </a:rPr>
              <a:t>For further information, please contact: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Bef>
                <a:spcPts val="0"/>
              </a:spcBef>
              <a:spcAft>
                <a:spcPts val="1000"/>
              </a:spcAft>
              <a:buNone/>
            </a:pPr>
            <a:r>
              <a:rPr lang="en-CA" sz="1400" b="1" dirty="0">
                <a:latin typeface="Calibri" panose="020F0502020204030204" pitchFamily="34" charset="0"/>
                <a:ea typeface="Calibri" panose="020F0502020204030204" pitchFamily="34" charset="0"/>
                <a:cs typeface="Times New Roman" panose="02020603050405020304" pitchFamily="18" charset="0"/>
              </a:rPr>
              <a:t>Ashley Kert-Brown</a:t>
            </a:r>
            <a:r>
              <a:rPr lang="en-US" sz="1400" dirty="0"/>
              <a:t> </a:t>
            </a:r>
            <a:r>
              <a:rPr lang="en-CA" sz="1400" b="1" dirty="0">
                <a:effectLst/>
                <a:latin typeface="Calibri" panose="020F0502020204030204" pitchFamily="34" charset="0"/>
                <a:ea typeface="Calibri" panose="020F0502020204030204" pitchFamily="34" charset="0"/>
                <a:cs typeface="Times New Roman" panose="02020603050405020304" pitchFamily="18" charset="0"/>
              </a:rPr>
              <a:t>(U13 Convenor) </a:t>
            </a:r>
            <a:r>
              <a:rPr lang="en-US" sz="1400" u="sng" dirty="0">
                <a:solidFill>
                  <a:srgbClr val="00B0F0"/>
                </a:solidFill>
                <a:hlinkClick r:id="rId3"/>
              </a:rPr>
              <a:t>ashleykaertbrown@gmail.com</a:t>
            </a:r>
            <a:endParaRPr lang="en-US" sz="1400" u="sng" dirty="0">
              <a:solidFill>
                <a:srgbClr val="00B0F0"/>
              </a:solidFill>
            </a:endParaRPr>
          </a:p>
          <a:p>
            <a:pPr marL="0" indent="0" algn="ctr">
              <a:lnSpc>
                <a:spcPct val="115000"/>
              </a:lnSpc>
              <a:spcBef>
                <a:spcPts val="0"/>
              </a:spcBef>
              <a:spcAft>
                <a:spcPts val="1000"/>
              </a:spcAft>
              <a:buNone/>
            </a:pPr>
            <a:r>
              <a:rPr lang="en-CA" sz="1400" b="1" dirty="0">
                <a:effectLst/>
                <a:latin typeface="Calibri" panose="020F0502020204030204" pitchFamily="34" charset="0"/>
                <a:ea typeface="Calibri" panose="020F0502020204030204" pitchFamily="34" charset="0"/>
                <a:cs typeface="Times New Roman" panose="02020603050405020304" pitchFamily="18" charset="0"/>
              </a:rPr>
              <a:t> Brad Boucock (On Site Tournament Director</a:t>
            </a:r>
            <a:r>
              <a:rPr lang="en-CA" sz="1400" b="1" dirty="0">
                <a:latin typeface="Calibri" panose="020F0502020204030204" pitchFamily="34" charset="0"/>
                <a:ea typeface="Calibri" panose="020F0502020204030204" pitchFamily="34" charset="0"/>
                <a:cs typeface="Times New Roman" panose="02020603050405020304" pitchFamily="18" charset="0"/>
              </a:rPr>
              <a:t>) </a:t>
            </a:r>
            <a:r>
              <a:rPr lang="en-CA"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bmha.tournament1@gmail.com</a:t>
            </a:r>
            <a:r>
              <a:rPr lang="en-CA" sz="1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15000"/>
              </a:lnSpc>
              <a:spcBef>
                <a:spcPts val="0"/>
              </a:spcBef>
              <a:spcAft>
                <a:spcPts val="1000"/>
              </a:spcAft>
              <a:buNone/>
            </a:pPr>
            <a:r>
              <a:rPr lang="en-CA"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a:p>
            <a:pPr marL="0" marR="0" indent="0" algn="ctr">
              <a:lnSpc>
                <a:spcPct val="115000"/>
              </a:lnSpc>
              <a:spcBef>
                <a:spcPts val="0"/>
              </a:spcBef>
              <a:spcAft>
                <a:spcPts val="1000"/>
              </a:spcAft>
              <a:buNone/>
            </a:pPr>
            <a:r>
              <a:rPr lang="en-CA"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We are looking forward to a great weekend of hockey in Brockville, and we welcome all of our visiting teams, including those who are returning, and continue to support our tournament year after year! Our focus is to ensure that every player enjoys their time at our tournament. Remember that is just a </a:t>
            </a:r>
            <a:r>
              <a:rPr lang="en-CA" sz="1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g</a:t>
            </a:r>
            <a:r>
              <a:rPr lang="en-CA"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ame! KEEP IT FUN FOR THE KIDS!</a:t>
            </a:r>
            <a:endParaRPr lang="en-CA" sz="1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15000"/>
              </a:lnSpc>
              <a:spcBef>
                <a:spcPts val="0"/>
              </a:spcBef>
              <a:spcAft>
                <a:spcPts val="1000"/>
              </a:spcAft>
              <a:buNone/>
            </a:pPr>
            <a:r>
              <a:rPr lang="en-CA"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Best of Luck to Everyone!</a:t>
            </a:r>
            <a:endParaRPr lang="en-US"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Tree>
    <p:extLst>
      <p:ext uri="{BB962C8B-B14F-4D97-AF65-F5344CB8AC3E}">
        <p14:creationId xmlns:p14="http://schemas.microsoft.com/office/powerpoint/2010/main" val="2217380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379DF4-5411-C86B-5663-AA1D1061F6F9}"/>
              </a:ext>
            </a:extLst>
          </p:cNvPr>
          <p:cNvSpPr>
            <a:spLocks noGrp="1"/>
          </p:cNvSpPr>
          <p:nvPr>
            <p:ph type="title"/>
          </p:nvPr>
        </p:nvSpPr>
        <p:spPr>
          <a:xfrm>
            <a:off x="6513788" y="365125"/>
            <a:ext cx="4840010" cy="1807305"/>
          </a:xfrm>
        </p:spPr>
        <p:txBody>
          <a:bodyPr>
            <a:normAutofit/>
          </a:bodyPr>
          <a:lstStyle/>
          <a:p>
            <a:pPr algn="ctr"/>
            <a:r>
              <a:rPr lang="en-US" sz="4100" dirty="0">
                <a:effectLst>
                  <a:outerShdw blurRad="50800" dist="38100" dir="2700000" algn="tl" rotWithShape="0">
                    <a:prstClr val="black">
                      <a:alpha val="40000"/>
                    </a:prstClr>
                  </a:outerShdw>
                </a:effectLst>
                <a:latin typeface="Arial Rounded MT Bold" panose="020F0704030504030204" pitchFamily="34" charset="0"/>
              </a:rPr>
              <a:t>Support our local restaurants </a:t>
            </a:r>
          </a:p>
        </p:txBody>
      </p:sp>
      <p:pic>
        <p:nvPicPr>
          <p:cNvPr id="4" name="Picture 2" descr="Brockville Braves (@BrockBraves) / Twitter">
            <a:extLst>
              <a:ext uri="{FF2B5EF4-FFF2-40B4-BE49-F238E27FC236}">
                <a16:creationId xmlns:a16="http://schemas.microsoft.com/office/drawing/2014/main" id="{CCEDD9A0-EBB4-1D78-3316-0256378CA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481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46D0F1-D900-EDD7-9E12-90DE3C22C813}"/>
              </a:ext>
            </a:extLst>
          </p:cNvPr>
          <p:cNvSpPr>
            <a:spLocks noGrp="1"/>
          </p:cNvSpPr>
          <p:nvPr>
            <p:ph idx="1"/>
          </p:nvPr>
        </p:nvSpPr>
        <p:spPr>
          <a:xfrm>
            <a:off x="5943600" y="1993900"/>
            <a:ext cx="5964865" cy="4016375"/>
          </a:xfrm>
        </p:spPr>
        <p:txBody>
          <a:bodyPr>
            <a:normAutofit/>
          </a:bodyPr>
          <a:lstStyle/>
          <a:p>
            <a:pPr marL="0" indent="0" algn="ctr">
              <a:buNone/>
            </a:pPr>
            <a:r>
              <a:rPr lang="en-US" sz="1800" b="1" dirty="0"/>
              <a:t>Luna Pizzeria</a:t>
            </a:r>
          </a:p>
          <a:p>
            <a:pPr marL="0" indent="0" algn="ctr">
              <a:buNone/>
            </a:pPr>
            <a:r>
              <a:rPr lang="en-US" sz="1800" b="1" dirty="0">
                <a:hlinkClick r:id="rId3"/>
              </a:rPr>
              <a:t>http://www.lunapizza.com/</a:t>
            </a:r>
            <a:endParaRPr lang="en-US" sz="1800" b="1" dirty="0"/>
          </a:p>
          <a:p>
            <a:pPr marL="0" indent="0" algn="ctr">
              <a:buNone/>
            </a:pPr>
            <a:r>
              <a:rPr lang="en-US" sz="1800" b="1" dirty="0"/>
              <a:t>Nakhon Thai Restaurant</a:t>
            </a:r>
          </a:p>
          <a:p>
            <a:pPr marL="0" indent="0" algn="ctr">
              <a:buNone/>
            </a:pPr>
            <a:r>
              <a:rPr lang="en-US" sz="1800" b="1" dirty="0">
                <a:hlinkClick r:id="rId4"/>
              </a:rPr>
              <a:t>http://www.nakhonthai.ca</a:t>
            </a:r>
            <a:endParaRPr lang="en-US" sz="1800" b="1" dirty="0"/>
          </a:p>
          <a:p>
            <a:pPr marL="0" indent="0" algn="ctr">
              <a:buNone/>
            </a:pPr>
            <a:r>
              <a:rPr lang="en-US" sz="1800" b="1" dirty="0"/>
              <a:t>The Mill</a:t>
            </a:r>
          </a:p>
          <a:p>
            <a:pPr marL="0" indent="0" algn="ctr">
              <a:buNone/>
            </a:pPr>
            <a:r>
              <a:rPr lang="en-US" sz="1800" b="1" dirty="0">
                <a:hlinkClick r:id="rId5"/>
              </a:rPr>
              <a:t>http://www.themillrestaurant.ca</a:t>
            </a:r>
            <a:endParaRPr lang="en-US" sz="1800" b="1" dirty="0"/>
          </a:p>
          <a:p>
            <a:pPr marL="0" indent="0" algn="ctr">
              <a:buNone/>
            </a:pPr>
            <a:r>
              <a:rPr lang="en-US" sz="1800" b="1" dirty="0"/>
              <a:t>Don’s Fish &amp; Chips</a:t>
            </a:r>
          </a:p>
          <a:p>
            <a:pPr marL="0" indent="0" algn="ctr">
              <a:buNone/>
            </a:pPr>
            <a:r>
              <a:rPr lang="en-US" sz="1800" b="1" dirty="0">
                <a:hlinkClick r:id="rId6"/>
              </a:rPr>
              <a:t>http://www.donsfishandchips.com</a:t>
            </a:r>
            <a:endParaRPr lang="en-US" sz="1800" b="1" dirty="0"/>
          </a:p>
          <a:p>
            <a:pPr marL="0" indent="0" algn="ctr">
              <a:buNone/>
            </a:pPr>
            <a:r>
              <a:rPr lang="en-US" sz="1800" b="1" dirty="0"/>
              <a:t>The </a:t>
            </a:r>
            <a:r>
              <a:rPr lang="en-US" sz="1800" b="1" dirty="0" err="1"/>
              <a:t>Keystorm</a:t>
            </a:r>
            <a:endParaRPr lang="en-US" sz="1800" b="1" dirty="0"/>
          </a:p>
          <a:p>
            <a:pPr marL="0" indent="0" algn="ctr">
              <a:buNone/>
            </a:pPr>
            <a:r>
              <a:rPr lang="en-US" sz="1800" b="1" dirty="0">
                <a:hlinkClick r:id="rId7"/>
              </a:rPr>
              <a:t>http://www.keystormpub.ca</a:t>
            </a:r>
            <a:endParaRPr lang="en-US" sz="1800" b="1" dirty="0"/>
          </a:p>
          <a:p>
            <a:endParaRPr lang="en-US" sz="1800" dirty="0"/>
          </a:p>
        </p:txBody>
      </p:sp>
    </p:spTree>
    <p:extLst>
      <p:ext uri="{BB962C8B-B14F-4D97-AF65-F5344CB8AC3E}">
        <p14:creationId xmlns:p14="http://schemas.microsoft.com/office/powerpoint/2010/main" val="1606473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ACE90-E087-EB36-75E4-9F8079301570}"/>
              </a:ext>
            </a:extLst>
          </p:cNvPr>
          <p:cNvSpPr>
            <a:spLocks noGrp="1"/>
          </p:cNvSpPr>
          <p:nvPr>
            <p:ph type="title"/>
          </p:nvPr>
        </p:nvSpPr>
        <p:spPr>
          <a:xfrm>
            <a:off x="6402359" y="2678989"/>
            <a:ext cx="5006336" cy="1325563"/>
          </a:xfrm>
        </p:spPr>
        <p:txBody>
          <a:bodyPr>
            <a:noAutofit/>
          </a:bodyPr>
          <a:lstStyle/>
          <a:p>
            <a:pPr algn="ctr"/>
            <a:r>
              <a:rPr lang="en-US" sz="7200" b="1" dirty="0">
                <a:latin typeface="Britannic Bold" panose="020B0903060703020204" pitchFamily="34" charset="0"/>
              </a:rPr>
              <a:t>GOOD LUCK EVERYONE!</a:t>
            </a:r>
          </a:p>
        </p:txBody>
      </p:sp>
      <p:sp>
        <p:nvSpPr>
          <p:cNvPr id="9" name="Freeform: Shape 8">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descr="Brockville Braves (@BrockBraves) / Twitter">
            <a:extLst>
              <a:ext uri="{FF2B5EF4-FFF2-40B4-BE49-F238E27FC236}">
                <a16:creationId xmlns:a16="http://schemas.microsoft.com/office/drawing/2014/main" id="{1FCD43A1-E7D7-295F-0A14-E18783BD54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70" r="5490"/>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88218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D41BA3FBD0E3D4A98045CE100374C5C" ma:contentTypeVersion="13" ma:contentTypeDescription="Create a new document." ma:contentTypeScope="" ma:versionID="41520cbdb6c8903ce163b562f3d29e0a">
  <xsd:schema xmlns:xsd="http://www.w3.org/2001/XMLSchema" xmlns:xs="http://www.w3.org/2001/XMLSchema" xmlns:p="http://schemas.microsoft.com/office/2006/metadata/properties" xmlns:ns3="46d5db3f-f0ff-4ab6-aac1-502021333e28" xmlns:ns4="cabcda25-0feb-4979-846b-e2077666ddd3" targetNamespace="http://schemas.microsoft.com/office/2006/metadata/properties" ma:root="true" ma:fieldsID="329484df9e274ea368c867fe21440e49" ns3:_="" ns4:_="">
    <xsd:import namespace="46d5db3f-f0ff-4ab6-aac1-502021333e28"/>
    <xsd:import namespace="cabcda25-0feb-4979-846b-e2077666ddd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d5db3f-f0ff-4ab6-aac1-502021333e2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bcda25-0feb-4979-846b-e2077666ddd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36556-159E-450C-B00B-F5F6B42F0071}">
  <ds:schemaRefs>
    <ds:schemaRef ds:uri="http://schemas.microsoft.com/sharepoint/v3/contenttype/forms"/>
  </ds:schemaRefs>
</ds:datastoreItem>
</file>

<file path=customXml/itemProps2.xml><?xml version="1.0" encoding="utf-8"?>
<ds:datastoreItem xmlns:ds="http://schemas.openxmlformats.org/officeDocument/2006/customXml" ds:itemID="{2066A320-5898-4F98-B0D5-FF3E76D8EA4F}">
  <ds:schemaRefs>
    <ds:schemaRef ds:uri="cabcda25-0feb-4979-846b-e2077666ddd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purl.org/dc/dcmitype/"/>
    <ds:schemaRef ds:uri="46d5db3f-f0ff-4ab6-aac1-502021333e28"/>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84F2E54-FF24-43BA-AB53-EF804CC86C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d5db3f-f0ff-4ab6-aac1-502021333e28"/>
    <ds:schemaRef ds:uri="cabcda25-0feb-4979-846b-e2077666dd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ca48ea3-8c75-4d36-b64f-70604b11fd22}" enabled="1" method="Standard" siteId="{3ac94b33-9135-4821-9502-eafda6592a35}" removed="0"/>
</clbl:labelList>
</file>

<file path=docProps/app.xml><?xml version="1.0" encoding="utf-8"?>
<Properties xmlns="http://schemas.openxmlformats.org/officeDocument/2006/extended-properties" xmlns:vt="http://schemas.openxmlformats.org/officeDocument/2006/docPropsVTypes">
  <Template/>
  <TotalTime>20874</TotalTime>
  <Words>1552</Words>
  <Application>Microsoft Office PowerPoint</Application>
  <PresentationFormat>Widescreen</PresentationFormat>
  <Paragraphs>89</Paragraphs>
  <Slides>14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Arial</vt:lpstr>
      <vt:lpstr>Arial Black</vt:lpstr>
      <vt:lpstr>Arial Rounded MT Bold</vt:lpstr>
      <vt:lpstr>Britannic Bold</vt:lpstr>
      <vt:lpstr>Calibri</vt:lpstr>
      <vt:lpstr>Calibri Light</vt:lpstr>
      <vt:lpstr>Symbol</vt:lpstr>
      <vt:lpstr>Office Theme</vt:lpstr>
      <vt:lpstr>PowerPoint Presentation</vt:lpstr>
      <vt:lpstr>Friday January 16 th ALL Coaches/Managers must register at the Memorial Centre or Youth Arena BEFORE their first game.</vt:lpstr>
      <vt:lpstr>PowerPoint Presentation</vt:lpstr>
      <vt:lpstr>SCHEDULE – FRIDAY JANUARY 16th</vt:lpstr>
      <vt:lpstr>SCHEDULE – SATURDAY, JANUARY 17th</vt:lpstr>
      <vt:lpstr>PLAY OFFS – SUNDAY, JANUARY 18th</vt:lpstr>
      <vt:lpstr>PowerPoint Presentation</vt:lpstr>
      <vt:lpstr>PowerPoint Presentation</vt:lpstr>
      <vt:lpstr>PowerPoint Presentation</vt:lpstr>
      <vt:lpstr>PowerPoint Presentation</vt:lpstr>
      <vt:lpstr>PowerPoint Presentation</vt:lpstr>
      <vt:lpstr>PowerPoint Presentation</vt:lpstr>
      <vt:lpstr>Support our local restaurants </vt:lpstr>
      <vt:lpstr>GOOD LUCK EVERYONE!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Alecia [MEDCA]</dc:creator>
  <cp:lastModifiedBy>Jones, Alecia [MEDCA]</cp:lastModifiedBy>
  <cp:revision>7</cp:revision>
  <dcterms:created xsi:type="dcterms:W3CDTF">2022-11-14T14:01:36Z</dcterms:created>
  <dcterms:modified xsi:type="dcterms:W3CDTF">2026-01-06T20:07:42Z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0x010100CD41BA3FBD0E3D4A98045CE100374C5C</vt:lpwstr>
  </property>
  <property fmtid="{D5CDD505-2E9C-101B-9397-08002B2CF9AE}" pid="3" name="MSIP_Label_05d8ed60-cd71-485b-a85b-277aaf32f506_Enabled">
    <vt:lpwstr>true</vt:lpwstr>
  </property>
  <property fmtid="{D5CDD505-2E9C-101B-9397-08002B2CF9AE}" pid="4" name="MSIP_Label_05d8ed60-cd71-485b-a85b-277aaf32f506_SetDate">
    <vt:lpwstr>2025-10-14T15:29:03Z</vt:lpwstr>
  </property>
  <property fmtid="{D5CDD505-2E9C-101B-9397-08002B2CF9AE}" pid="5" name="MSIP_Label_05d8ed60-cd71-485b-a85b-277aaf32f506_Method">
    <vt:lpwstr>Standard</vt:lpwstr>
  </property>
  <property fmtid="{D5CDD505-2E9C-101B-9397-08002B2CF9AE}" pid="6" name="MSIP_Label_05d8ed60-cd71-485b-a85b-277aaf32f506_Name">
    <vt:lpwstr>Unclassified</vt:lpwstr>
  </property>
  <property fmtid="{D5CDD505-2E9C-101B-9397-08002B2CF9AE}" pid="7" name="MSIP_Label_05d8ed60-cd71-485b-a85b-277aaf32f506_SiteId">
    <vt:lpwstr>42fd9015-de4d-4223-a368-baeacab48927</vt:lpwstr>
  </property>
  <property fmtid="{D5CDD505-2E9C-101B-9397-08002B2CF9AE}" pid="8" name="MSIP_Label_05d8ed60-cd71-485b-a85b-277aaf32f506_ActionId">
    <vt:lpwstr>3372daac-09fd-4a3a-9c54-8f9e93afe610</vt:lpwstr>
  </property>
  <property fmtid="{D5CDD505-2E9C-101B-9397-08002B2CF9AE}" pid="9" name="MSIP_Label_05d8ed60-cd71-485b-a85b-277aaf32f506_ContentBits">
    <vt:lpwstr>1</vt:lpwstr>
  </property>
  <property fmtid="{D5CDD505-2E9C-101B-9397-08002B2CF9AE}" pid="10" name="MSIP_Label_05d8ed60-cd71-485b-a85b-277aaf32f506_Tag">
    <vt:lpwstr>10, 3, 0, 1</vt:lpwstr>
  </property>
  <property fmtid="{D5CDD505-2E9C-101B-9397-08002B2CF9AE}" pid="11" name="ClassificationContentMarkingHeaderLocations">
    <vt:lpwstr>Office Theme:8</vt:lpwstr>
  </property>
  <property fmtid="{D5CDD505-2E9C-101B-9397-08002B2CF9AE}" pid="12" name="ClassificationContentMarkingHeaderText">
    <vt:lpwstr>Unclassified / Non classifié</vt:lpwstr>
  </property>
</Properties>
</file>